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5"/>
  </p:notesMasterIdLst>
  <p:handoutMasterIdLst>
    <p:handoutMasterId r:id="rId26"/>
  </p:handoutMasterIdLst>
  <p:sldIdLst>
    <p:sldId id="258" r:id="rId2"/>
    <p:sldId id="446" r:id="rId3"/>
    <p:sldId id="471" r:id="rId4"/>
    <p:sldId id="468" r:id="rId5"/>
    <p:sldId id="431" r:id="rId6"/>
    <p:sldId id="419" r:id="rId7"/>
    <p:sldId id="472" r:id="rId8"/>
    <p:sldId id="473" r:id="rId9"/>
    <p:sldId id="434" r:id="rId10"/>
    <p:sldId id="435" r:id="rId11"/>
    <p:sldId id="470" r:id="rId12"/>
    <p:sldId id="428" r:id="rId13"/>
    <p:sldId id="429" r:id="rId14"/>
    <p:sldId id="427" r:id="rId15"/>
    <p:sldId id="407" r:id="rId16"/>
    <p:sldId id="432" r:id="rId17"/>
    <p:sldId id="474" r:id="rId18"/>
    <p:sldId id="447" r:id="rId19"/>
    <p:sldId id="448" r:id="rId20"/>
    <p:sldId id="464" r:id="rId21"/>
    <p:sldId id="465" r:id="rId22"/>
    <p:sldId id="467" r:id="rId23"/>
    <p:sldId id="46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1" clrIdx="0">
    <p:extLst>
      <p:ext uri="{19B8F6BF-5375-455C-9EA6-DF929625EA0E}">
        <p15:presenceInfo xmlns:p15="http://schemas.microsoft.com/office/powerpoint/2012/main" userId="b2f62a5d857d10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AFE03F-19B5-53E9-1AF7-D4653A0158DE}" v="1" dt="2025-04-26T20:29:02.486"/>
    <p1510:client id="{C8DA7E98-4ED2-7F1E-5E14-63AF0C63295D}" v="2" dt="2025-04-27T06:22:24.373"/>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9857745ecfcfb606348b8163c3808cb990088b6353b26edd53616a42cf2f342b::" providerId="AD" clId="Web-{99AFE03F-19B5-53E9-1AF7-D4653A0158DE}"/>
    <pc:docChg chg="modSld">
      <pc:chgData name="Guest User" userId="S::urn:spo:anon#9857745ecfcfb606348b8163c3808cb990088b6353b26edd53616a42cf2f342b::" providerId="AD" clId="Web-{99AFE03F-19B5-53E9-1AF7-D4653A0158DE}" dt="2025-04-26T20:29:02.486" v="0" actId="1076"/>
      <pc:docMkLst>
        <pc:docMk/>
      </pc:docMkLst>
      <pc:sldChg chg="modSp">
        <pc:chgData name="Guest User" userId="S::urn:spo:anon#9857745ecfcfb606348b8163c3808cb990088b6353b26edd53616a42cf2f342b::" providerId="AD" clId="Web-{99AFE03F-19B5-53E9-1AF7-D4653A0158DE}" dt="2025-04-26T20:29:02.486" v="0" actId="1076"/>
        <pc:sldMkLst>
          <pc:docMk/>
          <pc:sldMk cId="3746603367" sldId="471"/>
        </pc:sldMkLst>
        <pc:picChg chg="mod">
          <ac:chgData name="Guest User" userId="S::urn:spo:anon#9857745ecfcfb606348b8163c3808cb990088b6353b26edd53616a42cf2f342b::" providerId="AD" clId="Web-{99AFE03F-19B5-53E9-1AF7-D4653A0158DE}" dt="2025-04-26T20:29:02.486" v="0" actId="1076"/>
          <ac:picMkLst>
            <pc:docMk/>
            <pc:sldMk cId="3746603367" sldId="471"/>
            <ac:picMk id="6" creationId="{E45532B2-D3E6-446A-9C58-B5C708188549}"/>
          </ac:picMkLst>
        </pc:picChg>
      </pc:sldChg>
    </pc:docChg>
  </pc:docChgLst>
  <pc:docChgLst>
    <pc:chgData name="Guest User" userId="S::urn:spo:anon#9857745ecfcfb606348b8163c3808cb990088b6353b26edd53616a42cf2f342b::" providerId="AD" clId="Web-{C8DA7E98-4ED2-7F1E-5E14-63AF0C63295D}"/>
    <pc:docChg chg="modSld">
      <pc:chgData name="Guest User" userId="S::urn:spo:anon#9857745ecfcfb606348b8163c3808cb990088b6353b26edd53616a42cf2f342b::" providerId="AD" clId="Web-{C8DA7E98-4ED2-7F1E-5E14-63AF0C63295D}" dt="2025-04-27T06:22:24.373" v="1" actId="1076"/>
      <pc:docMkLst>
        <pc:docMk/>
      </pc:docMkLst>
      <pc:sldChg chg="modSp">
        <pc:chgData name="Guest User" userId="S::urn:spo:anon#9857745ecfcfb606348b8163c3808cb990088b6353b26edd53616a42cf2f342b::" providerId="AD" clId="Web-{C8DA7E98-4ED2-7F1E-5E14-63AF0C63295D}" dt="2025-04-27T06:22:24.373" v="1" actId="1076"/>
        <pc:sldMkLst>
          <pc:docMk/>
          <pc:sldMk cId="3195368310" sldId="466"/>
        </pc:sldMkLst>
        <pc:picChg chg="mod">
          <ac:chgData name="Guest User" userId="S::urn:spo:anon#9857745ecfcfb606348b8163c3808cb990088b6353b26edd53616a42cf2f342b::" providerId="AD" clId="Web-{C8DA7E98-4ED2-7F1E-5E14-63AF0C63295D}" dt="2025-04-27T06:22:24.373" v="1" actId="1076"/>
          <ac:picMkLst>
            <pc:docMk/>
            <pc:sldMk cId="3195368310" sldId="466"/>
            <ac:picMk id="6" creationId="{B5560C88-E4C1-40C1-8B07-B8C52E8A31E6}"/>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4/26/2025</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jpeg>
</file>

<file path=ppt/media/image20.jpeg>
</file>

<file path=ppt/media/image21.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4/26/2025</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D11621D-C1D2-4839-9DE9-552C3ACE53FA}" type="datetime1">
              <a:rPr lang="en-US" smtClean="0"/>
              <a:t>4/26/2025</a:t>
            </a:fld>
            <a:endParaRPr lang="en-US"/>
          </a:p>
        </p:txBody>
      </p:sp>
      <p:sp>
        <p:nvSpPr>
          <p:cNvPr id="12" name="Footer Placeholder 4"/>
          <p:cNvSpPr>
            <a:spLocks noGrp="1"/>
          </p:cNvSpPr>
          <p:nvPr>
            <p:ph type="ftr" sz="quarter" idx="11"/>
          </p:nvPr>
        </p:nvSpPr>
        <p:spPr/>
        <p:txBody>
          <a:bodyPr/>
          <a:lstStyle>
            <a:lvl1pPr>
              <a:defRPr>
                <a:solidFill>
                  <a:schemeClr val="bg2"/>
                </a:solidFill>
              </a:defRPr>
            </a:lvl1pPr>
          </a:lstStyle>
          <a:p>
            <a:r>
              <a:rPr lang="en-US"/>
              <a:t>EN 410/607 Energy Management</a:t>
            </a:r>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8D944CB0-047C-49AE-AF62-DC7D78799A91}" type="datetime1">
              <a:rPr lang="en-US" smtClean="0"/>
              <a:t>4/26/2025</a:t>
            </a:fld>
            <a:endParaRPr/>
          </a:p>
        </p:txBody>
      </p:sp>
      <p:sp>
        <p:nvSpPr>
          <p:cNvPr id="5" name="Footer Placeholder 4"/>
          <p:cNvSpPr>
            <a:spLocks noGrp="1"/>
          </p:cNvSpPr>
          <p:nvPr>
            <p:ph type="ftr" sz="quarter" idx="11"/>
          </p:nvPr>
        </p:nvSpPr>
        <p:spPr/>
        <p:txBody>
          <a:bodyPr/>
          <a:lstStyle/>
          <a:p>
            <a:r>
              <a:rPr lang="en-IN"/>
              <a:t>EN 410/607 Energy Management</a:t>
            </a:r>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B2A180B2-EAB5-4A8E-AF40-EBE05EEC4086}" type="datetime1">
              <a:rPr lang="en-US" smtClean="0"/>
              <a:t>4/26/2025</a:t>
            </a:fld>
            <a:endParaRPr/>
          </a:p>
        </p:txBody>
      </p:sp>
      <p:sp>
        <p:nvSpPr>
          <p:cNvPr id="5" name="Footer Placeholder 4"/>
          <p:cNvSpPr>
            <a:spLocks noGrp="1"/>
          </p:cNvSpPr>
          <p:nvPr>
            <p:ph type="ftr" sz="quarter" idx="11"/>
          </p:nvPr>
        </p:nvSpPr>
        <p:spPr>
          <a:xfrm>
            <a:off x="2382374" y="6356350"/>
            <a:ext cx="5687786" cy="365125"/>
          </a:xfrm>
        </p:spPr>
        <p:txBody>
          <a:bodyPr/>
          <a:lstStyle/>
          <a:p>
            <a:r>
              <a:rPr lang="en-IN"/>
              <a:t>EN 410/607 Energy Management</a:t>
            </a:r>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A6A211A1-27FC-45A2-A0DE-391F71F95A36}" type="datetime1">
              <a:rPr lang="en-US" smtClean="0"/>
              <a:t>4/26/2025</a:t>
            </a:fld>
            <a:endParaRPr/>
          </a:p>
        </p:txBody>
      </p:sp>
      <p:sp>
        <p:nvSpPr>
          <p:cNvPr id="5" name="Footer Placeholder 4"/>
          <p:cNvSpPr>
            <a:spLocks noGrp="1"/>
          </p:cNvSpPr>
          <p:nvPr>
            <p:ph type="ftr" sz="quarter" idx="11"/>
          </p:nvPr>
        </p:nvSpPr>
        <p:spPr/>
        <p:txBody>
          <a:bodyPr/>
          <a:lstStyle/>
          <a:p>
            <a:r>
              <a:rPr lang="en-IN"/>
              <a:t>EN 410/607 Energy Management</a:t>
            </a:r>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610FB3A3-DCAE-41B3-9C26-E38E386DA86C}" type="datetime1">
              <a:rPr lang="en-US" smtClean="0"/>
              <a:t>4/26/2025</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r>
              <a:rPr lang="en-US"/>
              <a:t>EN 410/607 Energy Management</a:t>
            </a:r>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9D855149-810E-4CBB-97AD-0CFE4ED68BE6}" type="datetime1">
              <a:rPr lang="en-US" smtClean="0"/>
              <a:t>4/26/2025</a:t>
            </a:fld>
            <a:endParaRPr/>
          </a:p>
        </p:txBody>
      </p:sp>
      <p:sp>
        <p:nvSpPr>
          <p:cNvPr id="6" name="Footer Placeholder 5"/>
          <p:cNvSpPr>
            <a:spLocks noGrp="1"/>
          </p:cNvSpPr>
          <p:nvPr>
            <p:ph type="ftr" sz="quarter" idx="11"/>
          </p:nvPr>
        </p:nvSpPr>
        <p:spPr/>
        <p:txBody>
          <a:bodyPr/>
          <a:lstStyle/>
          <a:p>
            <a:r>
              <a:rPr lang="en-IN"/>
              <a:t>EN 410/607 Energy Management</a:t>
            </a:r>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B7D0DDB3-9AEB-4780-86B0-CF7FBBA06FF2}" type="datetime1">
              <a:rPr lang="en-US" smtClean="0"/>
              <a:t>4/26/2025</a:t>
            </a:fld>
            <a:endParaRPr/>
          </a:p>
        </p:txBody>
      </p:sp>
      <p:sp>
        <p:nvSpPr>
          <p:cNvPr id="8" name="Footer Placeholder 7"/>
          <p:cNvSpPr>
            <a:spLocks noGrp="1"/>
          </p:cNvSpPr>
          <p:nvPr>
            <p:ph type="ftr" sz="quarter" idx="11"/>
          </p:nvPr>
        </p:nvSpPr>
        <p:spPr/>
        <p:txBody>
          <a:bodyPr/>
          <a:lstStyle/>
          <a:p>
            <a:r>
              <a:rPr lang="en-IN"/>
              <a:t>EN 410/607 Energy Management</a:t>
            </a:r>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E9665835-130A-492A-9A63-A8C15B18D696}" type="datetime1">
              <a:rPr lang="en-US" smtClean="0"/>
              <a:t>4/26/2025</a:t>
            </a:fld>
            <a:endParaRPr/>
          </a:p>
        </p:txBody>
      </p:sp>
      <p:sp>
        <p:nvSpPr>
          <p:cNvPr id="4" name="Footer Placeholder 3"/>
          <p:cNvSpPr>
            <a:spLocks noGrp="1"/>
          </p:cNvSpPr>
          <p:nvPr>
            <p:ph type="ftr" sz="quarter" idx="11"/>
          </p:nvPr>
        </p:nvSpPr>
        <p:spPr/>
        <p:txBody>
          <a:bodyPr/>
          <a:lstStyle/>
          <a:p>
            <a:r>
              <a:rPr lang="en-IN"/>
              <a:t>EN 410/607 Energy Management</a:t>
            </a:r>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6F631C-CC4F-4D21-BE4A-EF30731FE194}" type="datetime1">
              <a:rPr lang="en-US" smtClean="0"/>
              <a:t>4/26/2025</a:t>
            </a:fld>
            <a:endParaRPr/>
          </a:p>
        </p:txBody>
      </p:sp>
      <p:sp>
        <p:nvSpPr>
          <p:cNvPr id="3" name="Footer Placeholder 2"/>
          <p:cNvSpPr>
            <a:spLocks noGrp="1"/>
          </p:cNvSpPr>
          <p:nvPr>
            <p:ph type="ftr" sz="quarter" idx="11"/>
          </p:nvPr>
        </p:nvSpPr>
        <p:spPr/>
        <p:txBody>
          <a:bodyPr/>
          <a:lstStyle/>
          <a:p>
            <a:r>
              <a:rPr lang="en-IN"/>
              <a:t>EN 410/607 Energy Management</a:t>
            </a:r>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DFAEABD2-DFE0-471E-A770-B730AD6578BD}" type="datetime1">
              <a:rPr lang="en-US" smtClean="0"/>
              <a:t>4/26/2025</a:t>
            </a:fld>
            <a:endParaRPr/>
          </a:p>
        </p:txBody>
      </p:sp>
      <p:sp>
        <p:nvSpPr>
          <p:cNvPr id="6" name="Footer Placeholder 5"/>
          <p:cNvSpPr>
            <a:spLocks noGrp="1"/>
          </p:cNvSpPr>
          <p:nvPr>
            <p:ph type="ftr" sz="quarter" idx="11"/>
          </p:nvPr>
        </p:nvSpPr>
        <p:spPr/>
        <p:txBody>
          <a:bodyPr/>
          <a:lstStyle/>
          <a:p>
            <a:r>
              <a:rPr lang="en-IN"/>
              <a:t>EN 410/607 Energy Management</a:t>
            </a:r>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A57709F5-F776-4822-AF39-5CD6CD2D08CD}" type="datetime1">
              <a:rPr lang="en-US" smtClean="0"/>
              <a:t>4/26/2025</a:t>
            </a:fld>
            <a:endParaRPr/>
          </a:p>
        </p:txBody>
      </p:sp>
      <p:sp>
        <p:nvSpPr>
          <p:cNvPr id="6" name="Footer Placeholder 5"/>
          <p:cNvSpPr>
            <a:spLocks noGrp="1"/>
          </p:cNvSpPr>
          <p:nvPr>
            <p:ph type="ftr" sz="quarter" idx="11"/>
          </p:nvPr>
        </p:nvSpPr>
        <p:spPr/>
        <p:txBody>
          <a:bodyPr/>
          <a:lstStyle/>
          <a:p>
            <a:r>
              <a:rPr lang="en-IN"/>
              <a:t>EN 410/607 Energy Management</a:t>
            </a:r>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8CDD9C8C-88F5-4122-8880-5BFE0C0E037B}" type="datetime1">
              <a:rPr lang="en-US" smtClean="0"/>
              <a:t>4/26/2025</a:t>
            </a:fld>
            <a:endParaRPr lang="en-US"/>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r>
              <a:rPr lang="en-US"/>
              <a:t>EN 410/607 Energy Management</a:t>
            </a:r>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Guru.a@iitm.ac.i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VA1csDl1Mfw" TargetMode="External"/><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EN 410</a:t>
            </a:r>
            <a:br>
              <a:rPr lang="en-US"/>
            </a:br>
            <a:r>
              <a:rPr lang="en-US"/>
              <a:t>Energy Management</a:t>
            </a:r>
          </a:p>
        </p:txBody>
      </p:sp>
      <p:sp>
        <p:nvSpPr>
          <p:cNvPr id="3" name="Subtitle 2"/>
          <p:cNvSpPr>
            <a:spLocks noGrp="1"/>
          </p:cNvSpPr>
          <p:nvPr>
            <p:ph type="subTitle" idx="1"/>
          </p:nvPr>
        </p:nvSpPr>
        <p:spPr/>
        <p:txBody>
          <a:bodyPr/>
          <a:lstStyle/>
          <a:p>
            <a:pPr algn="r"/>
            <a:r>
              <a:rPr lang="en-US" err="1"/>
              <a:t>Gurubalan</a:t>
            </a:r>
            <a:r>
              <a:rPr lang="en-US"/>
              <a:t> </a:t>
            </a:r>
            <a:r>
              <a:rPr lang="en-US" err="1"/>
              <a:t>Annadurai</a:t>
            </a:r>
            <a:endParaRPr lang="en-US"/>
          </a:p>
          <a:p>
            <a:pPr algn="r"/>
            <a:r>
              <a:rPr lang="en-US">
                <a:hlinkClick r:id="rId2"/>
              </a:rPr>
              <a:t>guru.a@iitb.ac.in</a:t>
            </a:r>
            <a:r>
              <a:rPr lang="en-US"/>
              <a:t> </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40828EAC-541D-4E2C-B5A9-4505842762F7}"/>
              </a:ext>
            </a:extLst>
          </p:cNvPr>
          <p:cNvSpPr>
            <a:spLocks noGrp="1" noChangeArrowheads="1"/>
          </p:cNvSpPr>
          <p:nvPr>
            <p:ph type="title"/>
          </p:nvPr>
        </p:nvSpPr>
        <p:spPr/>
        <p:txBody>
          <a:bodyPr>
            <a:normAutofit/>
          </a:bodyPr>
          <a:lstStyle/>
          <a:p>
            <a:r>
              <a:rPr lang="en-GB" altLang="en-US" sz="2800">
                <a:solidFill>
                  <a:schemeClr val="bg2"/>
                </a:solidFill>
              </a:rPr>
              <a:t>Heat Loss due to unburnt fuel</a:t>
            </a:r>
          </a:p>
        </p:txBody>
      </p:sp>
      <p:pic>
        <p:nvPicPr>
          <p:cNvPr id="3" name="Picture 2">
            <a:extLst>
              <a:ext uri="{FF2B5EF4-FFF2-40B4-BE49-F238E27FC236}">
                <a16:creationId xmlns:a16="http://schemas.microsoft.com/office/drawing/2014/main" id="{70927A85-E907-465D-9F1C-2E7EF2323194}"/>
              </a:ext>
            </a:extLst>
          </p:cNvPr>
          <p:cNvPicPr>
            <a:picLocks noChangeAspect="1"/>
          </p:cNvPicPr>
          <p:nvPr/>
        </p:nvPicPr>
        <p:blipFill>
          <a:blip r:embed="rId3"/>
          <a:stretch>
            <a:fillRect/>
          </a:stretch>
        </p:blipFill>
        <p:spPr>
          <a:xfrm>
            <a:off x="1119365" y="2039982"/>
            <a:ext cx="8020908" cy="3505200"/>
          </a:xfrm>
          <a:prstGeom prst="rect">
            <a:avLst/>
          </a:prstGeom>
        </p:spPr>
      </p:pic>
    </p:spTree>
    <p:extLst>
      <p:ext uri="{BB962C8B-B14F-4D97-AF65-F5344CB8AC3E}">
        <p14:creationId xmlns:p14="http://schemas.microsoft.com/office/powerpoint/2010/main" val="30193013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A2754-1A58-4D8C-88A4-1E0B9B9EE0A8}"/>
              </a:ext>
            </a:extLst>
          </p:cNvPr>
          <p:cNvSpPr>
            <a:spLocks noGrp="1"/>
          </p:cNvSpPr>
          <p:nvPr>
            <p:ph type="title"/>
          </p:nvPr>
        </p:nvSpPr>
        <p:spPr/>
        <p:txBody>
          <a:bodyPr/>
          <a:lstStyle/>
          <a:p>
            <a:r>
              <a:rPr lang="en-IN"/>
              <a:t>Boiler efficiency   </a:t>
            </a:r>
          </a:p>
        </p:txBody>
      </p:sp>
      <p:sp>
        <p:nvSpPr>
          <p:cNvPr id="3" name="Content Placeholder 2">
            <a:extLst>
              <a:ext uri="{FF2B5EF4-FFF2-40B4-BE49-F238E27FC236}">
                <a16:creationId xmlns:a16="http://schemas.microsoft.com/office/drawing/2014/main" id="{C4AC25FC-2F97-45A7-9FB7-061E41F43E61}"/>
              </a:ext>
            </a:extLst>
          </p:cNvPr>
          <p:cNvSpPr>
            <a:spLocks noGrp="1"/>
          </p:cNvSpPr>
          <p:nvPr>
            <p:ph idx="1"/>
          </p:nvPr>
        </p:nvSpPr>
        <p:spPr/>
        <p:txBody>
          <a:bodyPr/>
          <a:lstStyle/>
          <a:p>
            <a:pPr marL="0" indent="0">
              <a:buNone/>
            </a:pPr>
            <a:r>
              <a:rPr lang="en-IN"/>
              <a:t>Indirect efficiency = 100 – Losses </a:t>
            </a:r>
          </a:p>
        </p:txBody>
      </p:sp>
      <p:sp>
        <p:nvSpPr>
          <p:cNvPr id="4" name="Footer Placeholder 3">
            <a:extLst>
              <a:ext uri="{FF2B5EF4-FFF2-40B4-BE49-F238E27FC236}">
                <a16:creationId xmlns:a16="http://schemas.microsoft.com/office/drawing/2014/main" id="{07262F5B-6E24-4F93-B11E-12DFE89068AE}"/>
              </a:ext>
            </a:extLst>
          </p:cNvPr>
          <p:cNvSpPr>
            <a:spLocks noGrp="1"/>
          </p:cNvSpPr>
          <p:nvPr>
            <p:ph type="ftr" sz="quarter" idx="11"/>
          </p:nvPr>
        </p:nvSpPr>
        <p:spPr/>
        <p:txBody>
          <a:bodyPr/>
          <a:lstStyle/>
          <a:p>
            <a:r>
              <a:rPr lang="en-IN"/>
              <a:t>EN 410/607 Energy Management</a:t>
            </a:r>
          </a:p>
        </p:txBody>
      </p:sp>
      <p:sp>
        <p:nvSpPr>
          <p:cNvPr id="5" name="Slide Number Placeholder 4">
            <a:extLst>
              <a:ext uri="{FF2B5EF4-FFF2-40B4-BE49-F238E27FC236}">
                <a16:creationId xmlns:a16="http://schemas.microsoft.com/office/drawing/2014/main" id="{374E1E38-1CF3-43D5-997D-5E661DFA0E69}"/>
              </a:ext>
            </a:extLst>
          </p:cNvPr>
          <p:cNvSpPr>
            <a:spLocks noGrp="1"/>
          </p:cNvSpPr>
          <p:nvPr>
            <p:ph type="sldNum" sz="quarter" idx="12"/>
          </p:nvPr>
        </p:nvSpPr>
        <p:spPr/>
        <p:txBody>
          <a:bodyPr/>
          <a:lstStyle/>
          <a:p>
            <a:fld id="{BD266BE7-899D-4075-917F-DBDE33B6B692}" type="slidenum">
              <a:rPr lang="en-IN" smtClean="0"/>
              <a:t>11</a:t>
            </a:fld>
            <a:endParaRPr lang="en-IN"/>
          </a:p>
        </p:txBody>
      </p:sp>
    </p:spTree>
    <p:extLst>
      <p:ext uri="{BB962C8B-B14F-4D97-AF65-F5344CB8AC3E}">
        <p14:creationId xmlns:p14="http://schemas.microsoft.com/office/powerpoint/2010/main" val="944263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a:t>Energy Conservation - </a:t>
            </a:r>
            <a:r>
              <a:rPr lang="en-US" sz="3200"/>
              <a:t>Air preheater and economizer</a:t>
            </a:r>
            <a:endParaRPr lang="en-CA"/>
          </a:p>
        </p:txBody>
      </p:sp>
      <p:sp>
        <p:nvSpPr>
          <p:cNvPr id="3" name="Content Placeholder 2"/>
          <p:cNvSpPr>
            <a:spLocks noGrp="1"/>
          </p:cNvSpPr>
          <p:nvPr>
            <p:ph idx="1"/>
          </p:nvPr>
        </p:nvSpPr>
        <p:spPr>
          <a:xfrm>
            <a:off x="0" y="1828457"/>
            <a:ext cx="12192000" cy="2402350"/>
          </a:xfrm>
        </p:spPr>
        <p:txBody>
          <a:bodyPr>
            <a:normAutofit/>
          </a:bodyPr>
          <a:lstStyle/>
          <a:p>
            <a:pPr marL="419100" indent="-382588">
              <a:spcBef>
                <a:spcPts val="600"/>
              </a:spcBef>
              <a:spcAft>
                <a:spcPts val="600"/>
              </a:spcAft>
              <a:buClr>
                <a:srgbClr val="FF0000"/>
              </a:buClr>
              <a:buFont typeface="Arial" charset="0"/>
              <a:buChar char="•"/>
            </a:pPr>
            <a:r>
              <a:rPr lang="tr-TR" sz="1800">
                <a:solidFill>
                  <a:srgbClr val="C00000"/>
                </a:solidFill>
                <a:latin typeface="Calibri" pitchFamily="34" charset="0"/>
              </a:rPr>
              <a:t>A</a:t>
            </a:r>
            <a:r>
              <a:rPr lang="en-US" sz="1800" err="1">
                <a:solidFill>
                  <a:srgbClr val="C00000"/>
                </a:solidFill>
                <a:latin typeface="Calibri" pitchFamily="34" charset="0"/>
              </a:rPr>
              <a:t>ir</a:t>
            </a:r>
            <a:r>
              <a:rPr lang="en-US" sz="1800">
                <a:solidFill>
                  <a:srgbClr val="C00000"/>
                </a:solidFill>
                <a:latin typeface="Calibri" pitchFamily="34" charset="0"/>
              </a:rPr>
              <a:t> preheater</a:t>
            </a:r>
            <a:r>
              <a:rPr lang="tr-TR" sz="1800">
                <a:solidFill>
                  <a:srgbClr val="C00000"/>
                </a:solidFill>
                <a:latin typeface="Calibri" pitchFamily="34" charset="0"/>
              </a:rPr>
              <a:t>:</a:t>
            </a:r>
            <a:r>
              <a:rPr lang="en-US" sz="1800" i="1">
                <a:solidFill>
                  <a:srgbClr val="CC00CC"/>
                </a:solidFill>
                <a:latin typeface="Calibri" pitchFamily="34" charset="0"/>
              </a:rPr>
              <a:t> </a:t>
            </a:r>
            <a:r>
              <a:rPr lang="en-US" sz="1800">
                <a:latin typeface="Calibri" pitchFamily="34" charset="0"/>
              </a:rPr>
              <a:t>A heat exchanger that transfers heat from the exhaust gases to the inlet air</a:t>
            </a:r>
            <a:r>
              <a:rPr lang="tr-TR" sz="1800">
                <a:latin typeface="Calibri" pitchFamily="34" charset="0"/>
              </a:rPr>
              <a:t>. </a:t>
            </a:r>
          </a:p>
          <a:p>
            <a:pPr marL="419100" indent="-382588">
              <a:spcBef>
                <a:spcPts val="600"/>
              </a:spcBef>
              <a:spcAft>
                <a:spcPts val="600"/>
              </a:spcAft>
              <a:buClr>
                <a:srgbClr val="FF0000"/>
              </a:buClr>
              <a:buFont typeface="Arial" charset="0"/>
              <a:buChar char="•"/>
            </a:pPr>
            <a:r>
              <a:rPr lang="en-US" sz="1800">
                <a:solidFill>
                  <a:srgbClr val="C00000"/>
                </a:solidFill>
                <a:latin typeface="Calibri" pitchFamily="34" charset="0"/>
              </a:rPr>
              <a:t>Economizer</a:t>
            </a:r>
            <a:r>
              <a:rPr lang="tr-TR" sz="1800">
                <a:latin typeface="Calibri" pitchFamily="34" charset="0"/>
              </a:rPr>
              <a:t>:</a:t>
            </a:r>
            <a:r>
              <a:rPr lang="en-US" sz="1800">
                <a:latin typeface="Calibri" pitchFamily="34" charset="0"/>
              </a:rPr>
              <a:t> </a:t>
            </a:r>
            <a:r>
              <a:rPr lang="tr-TR" sz="1800">
                <a:latin typeface="Calibri" pitchFamily="34" charset="0"/>
              </a:rPr>
              <a:t>A heat exchanger that transfer heat from ex</a:t>
            </a:r>
            <a:r>
              <a:rPr lang="en-US" sz="1800" err="1">
                <a:latin typeface="Calibri" pitchFamily="34" charset="0"/>
              </a:rPr>
              <a:t>haust</a:t>
            </a:r>
            <a:r>
              <a:rPr lang="en-US" sz="1800">
                <a:latin typeface="Calibri" pitchFamily="34" charset="0"/>
              </a:rPr>
              <a:t> gases to </a:t>
            </a:r>
            <a:r>
              <a:rPr lang="en-US" sz="1800" err="1">
                <a:latin typeface="Calibri" pitchFamily="34" charset="0"/>
              </a:rPr>
              <a:t>feedwater</a:t>
            </a:r>
            <a:r>
              <a:rPr lang="tr-TR" sz="1800">
                <a:latin typeface="Calibri" pitchFamily="34" charset="0"/>
              </a:rPr>
              <a:t>.</a:t>
            </a:r>
          </a:p>
          <a:p>
            <a:pPr marL="419100" indent="-382588">
              <a:spcBef>
                <a:spcPts val="600"/>
              </a:spcBef>
              <a:spcAft>
                <a:spcPts val="600"/>
              </a:spcAft>
              <a:buClr>
                <a:srgbClr val="FF0000"/>
              </a:buClr>
              <a:buFont typeface="Arial" charset="0"/>
              <a:buChar char="•"/>
            </a:pPr>
            <a:r>
              <a:rPr lang="en-US" sz="1800">
                <a:latin typeface="Calibri" pitchFamily="34" charset="0"/>
              </a:rPr>
              <a:t>Economizers are preferred over air preheaters for boilers of less than about 25 TPH capacity.</a:t>
            </a:r>
            <a:endParaRPr lang="tr-TR" sz="1800">
              <a:latin typeface="Calibri" pitchFamily="34" charset="0"/>
            </a:endParaRPr>
          </a:p>
          <a:p>
            <a:endParaRPr lang="en-CA" sz="1800"/>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12</a:t>
            </a:fld>
            <a:endParaRPr lang="en-CA"/>
          </a:p>
        </p:txBody>
      </p:sp>
      <p:pic>
        <p:nvPicPr>
          <p:cNvPr id="6" name="Picture 6"/>
          <p:cNvPicPr>
            <a:picLocks noChangeAspect="1" noChangeArrowheads="1"/>
          </p:cNvPicPr>
          <p:nvPr/>
        </p:nvPicPr>
        <p:blipFill>
          <a:blip r:embed="rId2" cstate="print"/>
          <a:srcRect/>
          <a:stretch>
            <a:fillRect/>
          </a:stretch>
        </p:blipFill>
        <p:spPr bwMode="auto">
          <a:xfrm>
            <a:off x="69726" y="3183189"/>
            <a:ext cx="5865565" cy="3067050"/>
          </a:xfrm>
          <a:prstGeom prst="rect">
            <a:avLst/>
          </a:prstGeom>
          <a:noFill/>
          <a:ln w="9525">
            <a:noFill/>
            <a:miter lim="800000"/>
            <a:headEnd/>
            <a:tailEnd/>
          </a:ln>
        </p:spPr>
      </p:pic>
      <p:pic>
        <p:nvPicPr>
          <p:cNvPr id="7" name="Picture 7"/>
          <p:cNvPicPr>
            <a:picLocks noChangeAspect="1" noChangeArrowheads="1"/>
          </p:cNvPicPr>
          <p:nvPr/>
        </p:nvPicPr>
        <p:blipFill>
          <a:blip r:embed="rId3" cstate="print"/>
          <a:srcRect/>
          <a:stretch>
            <a:fillRect/>
          </a:stretch>
        </p:blipFill>
        <p:spPr bwMode="auto">
          <a:xfrm>
            <a:off x="6005016" y="3183189"/>
            <a:ext cx="6186984" cy="3067050"/>
          </a:xfrm>
          <a:prstGeom prst="rect">
            <a:avLst/>
          </a:prstGeom>
          <a:noFill/>
          <a:ln w="9525">
            <a:noFill/>
            <a:miter lim="800000"/>
            <a:headEnd/>
            <a:tailEnd/>
          </a:ln>
        </p:spPr>
      </p:pic>
    </p:spTree>
    <p:extLst>
      <p:ext uri="{BB962C8B-B14F-4D97-AF65-F5344CB8AC3E}">
        <p14:creationId xmlns:p14="http://schemas.microsoft.com/office/powerpoint/2010/main" val="3238866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z="3200"/>
              <a:t>Minimum Exhaust Temperature</a:t>
            </a:r>
            <a:endParaRPr lang="en-CA"/>
          </a:p>
        </p:txBody>
      </p:sp>
      <p:sp>
        <p:nvSpPr>
          <p:cNvPr id="3" name="Content Placeholder 2"/>
          <p:cNvSpPr>
            <a:spLocks noGrp="1"/>
          </p:cNvSpPr>
          <p:nvPr>
            <p:ph idx="1"/>
          </p:nvPr>
        </p:nvSpPr>
        <p:spPr>
          <a:xfrm>
            <a:off x="139337" y="2099296"/>
            <a:ext cx="7913839" cy="3986213"/>
          </a:xfrm>
        </p:spPr>
        <p:txBody>
          <a:bodyPr>
            <a:normAutofit/>
          </a:bodyPr>
          <a:lstStyle/>
          <a:p>
            <a:pPr marL="419100" indent="-382588">
              <a:spcBef>
                <a:spcPts val="600"/>
              </a:spcBef>
              <a:spcAft>
                <a:spcPts val="600"/>
              </a:spcAft>
              <a:buClr>
                <a:srgbClr val="FF0000"/>
              </a:buClr>
              <a:buFont typeface="Arial" charset="0"/>
              <a:buChar char="•"/>
            </a:pPr>
            <a:r>
              <a:rPr lang="en-US" sz="1800">
                <a:latin typeface="Calibri" pitchFamily="34" charset="0"/>
              </a:rPr>
              <a:t>A main method of improving boiler efficiency is to recover heat of stack gases. </a:t>
            </a:r>
            <a:endParaRPr lang="tr-TR" sz="1800">
              <a:latin typeface="Calibri" pitchFamily="34" charset="0"/>
            </a:endParaRPr>
          </a:p>
          <a:p>
            <a:pPr marL="419100" indent="-382588">
              <a:spcBef>
                <a:spcPts val="600"/>
              </a:spcBef>
              <a:spcAft>
                <a:spcPts val="600"/>
              </a:spcAft>
              <a:buClr>
                <a:srgbClr val="FF0000"/>
              </a:buClr>
              <a:buFont typeface="Arial" charset="0"/>
              <a:buChar char="•"/>
            </a:pPr>
            <a:r>
              <a:rPr lang="en-US" sz="1800">
                <a:latin typeface="Calibri" pitchFamily="34" charset="0"/>
              </a:rPr>
              <a:t>However, temperature of stack gases should not be lowered below certain limits to avoid corrosion problems. </a:t>
            </a:r>
            <a:endParaRPr lang="tr-TR" sz="1800">
              <a:latin typeface="Calibri" pitchFamily="34" charset="0"/>
            </a:endParaRPr>
          </a:p>
          <a:p>
            <a:pPr marL="419100" indent="-382588">
              <a:spcBef>
                <a:spcPts val="600"/>
              </a:spcBef>
              <a:spcAft>
                <a:spcPts val="600"/>
              </a:spcAft>
              <a:buClr>
                <a:srgbClr val="FF0000"/>
              </a:buClr>
              <a:buFont typeface="Arial" charset="0"/>
              <a:buChar char="•"/>
            </a:pPr>
            <a:r>
              <a:rPr lang="en-US" sz="1800">
                <a:latin typeface="Calibri" pitchFamily="34" charset="0"/>
              </a:rPr>
              <a:t>For boilers generating steam, the exhaust gas temperature should not be lower than the temperature of steam. </a:t>
            </a:r>
            <a:endParaRPr lang="tr-TR" sz="1800">
              <a:latin typeface="Calibri" pitchFamily="34" charset="0"/>
            </a:endParaRPr>
          </a:p>
          <a:p>
            <a:pPr marL="419100" indent="-382588">
              <a:spcBef>
                <a:spcPts val="600"/>
              </a:spcBef>
              <a:spcAft>
                <a:spcPts val="600"/>
              </a:spcAft>
              <a:buClr>
                <a:srgbClr val="FF0000"/>
              </a:buClr>
              <a:buFont typeface="Arial" charset="0"/>
              <a:buChar char="•"/>
            </a:pPr>
            <a:r>
              <a:rPr lang="en-US" sz="1800">
                <a:latin typeface="Calibri" pitchFamily="34" charset="0"/>
              </a:rPr>
              <a:t>For effective heat transfer and reasonable boiler size, the exhaust temperature should be about 80°C greater than the steam temperature. </a:t>
            </a:r>
            <a:endParaRPr lang="tr-TR" sz="1800">
              <a:latin typeface="Calibri" pitchFamily="34" charset="0"/>
            </a:endParaRPr>
          </a:p>
          <a:p>
            <a:pPr marL="419100" indent="-382588">
              <a:spcBef>
                <a:spcPts val="600"/>
              </a:spcBef>
              <a:spcAft>
                <a:spcPts val="600"/>
              </a:spcAft>
              <a:buClr>
                <a:srgbClr val="FF0000"/>
              </a:buClr>
              <a:buFont typeface="Arial" charset="0"/>
              <a:buChar char="•"/>
            </a:pPr>
            <a:r>
              <a:rPr lang="en-US" sz="1800" i="1">
                <a:solidFill>
                  <a:srgbClr val="7030A0"/>
                </a:solidFill>
                <a:latin typeface="Calibri" pitchFamily="34" charset="0"/>
              </a:rPr>
              <a:t>It is more economical to recover heat of exhaust gases by using air preheaters and economizers rather than adding more heat transfer surfaces in the boiler to decrease exhaust temperature</a:t>
            </a:r>
            <a:r>
              <a:rPr lang="tr-TR" sz="1800" i="1">
                <a:solidFill>
                  <a:srgbClr val="7030A0"/>
                </a:solidFill>
                <a:latin typeface="Calibri" pitchFamily="34" charset="0"/>
              </a:rPr>
              <a:t>.</a:t>
            </a:r>
            <a:r>
              <a:rPr lang="en-US" sz="1800" i="1">
                <a:solidFill>
                  <a:srgbClr val="7030A0"/>
                </a:solidFill>
                <a:latin typeface="Calibri" pitchFamily="34" charset="0"/>
              </a:rPr>
              <a:t> </a:t>
            </a:r>
            <a:endParaRPr lang="tr-TR" sz="1800" i="1">
              <a:solidFill>
                <a:srgbClr val="7030A0"/>
              </a:solidFill>
              <a:latin typeface="Calibri" pitchFamily="34" charset="0"/>
            </a:endParaRPr>
          </a:p>
          <a:p>
            <a:endParaRPr lang="en-CA" sz="1800"/>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13</a:t>
            </a:fld>
            <a:endParaRPr lang="en-CA"/>
          </a:p>
        </p:txBody>
      </p:sp>
      <p:pic>
        <p:nvPicPr>
          <p:cNvPr id="6" name="Picture 8">
            <a:extLst>
              <a:ext uri="{FF2B5EF4-FFF2-40B4-BE49-F238E27FC236}">
                <a16:creationId xmlns:a16="http://schemas.microsoft.com/office/drawing/2014/main" id="{68B2A78D-FE6A-4D8B-A1D7-80304F85EC0D}"/>
              </a:ext>
            </a:extLst>
          </p:cNvPr>
          <p:cNvPicPr>
            <a:picLocks noChangeAspect="1" noChangeArrowheads="1"/>
          </p:cNvPicPr>
          <p:nvPr/>
        </p:nvPicPr>
        <p:blipFill rotWithShape="1">
          <a:blip r:embed="rId2" cstate="print"/>
          <a:srcRect r="25580"/>
          <a:stretch/>
        </p:blipFill>
        <p:spPr bwMode="auto">
          <a:xfrm>
            <a:off x="8053175" y="2897597"/>
            <a:ext cx="4138825" cy="2531653"/>
          </a:xfrm>
          <a:prstGeom prst="rect">
            <a:avLst/>
          </a:prstGeom>
          <a:noFill/>
          <a:ln w="9525">
            <a:noFill/>
            <a:miter lim="800000"/>
            <a:headEnd/>
            <a:tailEnd/>
          </a:ln>
        </p:spPr>
      </p:pic>
    </p:spTree>
    <p:extLst>
      <p:ext uri="{BB962C8B-B14F-4D97-AF65-F5344CB8AC3E}">
        <p14:creationId xmlns:p14="http://schemas.microsoft.com/office/powerpoint/2010/main" val="245489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a:t>Energy Conservation - </a:t>
            </a:r>
            <a:r>
              <a:rPr lang="tr-TR" sz="3200"/>
              <a:t>optım</a:t>
            </a:r>
            <a:r>
              <a:rPr lang="en-US" sz="3200" err="1"/>
              <a:t>i</a:t>
            </a:r>
            <a:r>
              <a:rPr lang="tr-TR" sz="3200"/>
              <a:t>z</a:t>
            </a:r>
            <a:r>
              <a:rPr lang="en-US" sz="3200" err="1"/>
              <a:t>i</a:t>
            </a:r>
            <a:r>
              <a:rPr lang="tr-TR" sz="3200"/>
              <a:t>ng a</a:t>
            </a:r>
            <a:r>
              <a:rPr lang="en-US" sz="3200" err="1"/>
              <a:t>i</a:t>
            </a:r>
            <a:r>
              <a:rPr lang="tr-TR" sz="3200"/>
              <a:t>r-fuel rat</a:t>
            </a:r>
            <a:r>
              <a:rPr lang="en-US" sz="3200" err="1"/>
              <a:t>i</a:t>
            </a:r>
            <a:r>
              <a:rPr lang="tr-TR" sz="3200"/>
              <a:t>o</a:t>
            </a:r>
            <a:endParaRPr lang="en-CA"/>
          </a:p>
        </p:txBody>
      </p:sp>
      <p:sp>
        <p:nvSpPr>
          <p:cNvPr id="3" name="Content Placeholder 2"/>
          <p:cNvSpPr>
            <a:spLocks noGrp="1"/>
          </p:cNvSpPr>
          <p:nvPr>
            <p:ph idx="1"/>
          </p:nvPr>
        </p:nvSpPr>
        <p:spPr/>
        <p:txBody>
          <a:bodyPr>
            <a:normAutofit/>
          </a:bodyPr>
          <a:lstStyle/>
          <a:p>
            <a:pPr marL="419100" indent="-382588">
              <a:spcBef>
                <a:spcPts val="600"/>
              </a:spcBef>
              <a:spcAft>
                <a:spcPts val="600"/>
              </a:spcAft>
              <a:buClr>
                <a:srgbClr val="FF0000"/>
              </a:buClr>
              <a:buFont typeface="Arial" charset="0"/>
              <a:buChar char="•"/>
            </a:pPr>
            <a:r>
              <a:rPr lang="en-US" sz="1800">
                <a:latin typeface="Calibri" pitchFamily="34" charset="0"/>
              </a:rPr>
              <a:t>One of the easiest and most effective methods to increase the efficiency of a boiler is to optimize air-fuel ratio. </a:t>
            </a:r>
            <a:endParaRPr lang="tr-TR" sz="1800">
              <a:latin typeface="Calibri" pitchFamily="34" charset="0"/>
            </a:endParaRPr>
          </a:p>
          <a:p>
            <a:pPr marL="419100" indent="-382588">
              <a:spcBef>
                <a:spcPts val="600"/>
              </a:spcBef>
              <a:spcAft>
                <a:spcPts val="600"/>
              </a:spcAft>
              <a:buClr>
                <a:srgbClr val="FF0000"/>
              </a:buClr>
              <a:buFont typeface="Arial" charset="0"/>
              <a:buChar char="•"/>
            </a:pPr>
            <a:r>
              <a:rPr lang="tr-TR" sz="1800">
                <a:solidFill>
                  <a:srgbClr val="C00000"/>
                </a:solidFill>
                <a:latin typeface="Calibri" pitchFamily="34" charset="0"/>
              </a:rPr>
              <a:t>Excess air:</a:t>
            </a:r>
            <a:r>
              <a:rPr lang="tr-TR" sz="1800">
                <a:latin typeface="Calibri" pitchFamily="34" charset="0"/>
              </a:rPr>
              <a:t> </a:t>
            </a:r>
            <a:r>
              <a:rPr lang="en-US" sz="1800">
                <a:latin typeface="Calibri" pitchFamily="34" charset="0"/>
              </a:rPr>
              <a:t>Most boilers operating at high temperatures use 10 to 20</a:t>
            </a:r>
            <a:r>
              <a:rPr lang="tr-TR" sz="1800">
                <a:latin typeface="Calibri" pitchFamily="34" charset="0"/>
              </a:rPr>
              <a:t>%</a:t>
            </a:r>
            <a:r>
              <a:rPr lang="en-US" sz="1800">
                <a:latin typeface="Calibri" pitchFamily="34" charset="0"/>
              </a:rPr>
              <a:t> excess air. </a:t>
            </a:r>
            <a:endParaRPr lang="tr-TR" sz="1800">
              <a:latin typeface="Calibri" pitchFamily="34" charset="0"/>
            </a:endParaRPr>
          </a:p>
          <a:p>
            <a:pPr marL="419100" indent="-382588">
              <a:spcBef>
                <a:spcPts val="600"/>
              </a:spcBef>
              <a:spcAft>
                <a:spcPts val="600"/>
              </a:spcAft>
              <a:buClr>
                <a:srgbClr val="FF0000"/>
              </a:buClr>
              <a:buFont typeface="Arial" charset="0"/>
              <a:buChar char="•"/>
            </a:pPr>
            <a:r>
              <a:rPr lang="en-US" sz="1800">
                <a:latin typeface="Calibri" pitchFamily="34" charset="0"/>
              </a:rPr>
              <a:t>The</a:t>
            </a:r>
            <a:r>
              <a:rPr lang="tr-TR" sz="1800">
                <a:latin typeface="Calibri" pitchFamily="34" charset="0"/>
              </a:rPr>
              <a:t> </a:t>
            </a:r>
            <a:r>
              <a:rPr lang="en-US" sz="1800">
                <a:latin typeface="Calibri" pitchFamily="34" charset="0"/>
              </a:rPr>
              <a:t>recommended value is often about 10</a:t>
            </a:r>
            <a:r>
              <a:rPr lang="tr-TR" sz="1800">
                <a:latin typeface="Calibri" pitchFamily="34" charset="0"/>
              </a:rPr>
              <a:t>%</a:t>
            </a:r>
            <a:r>
              <a:rPr lang="en-US" sz="1800">
                <a:latin typeface="Calibri" pitchFamily="34" charset="0"/>
              </a:rPr>
              <a:t> excess air</a:t>
            </a:r>
            <a:r>
              <a:rPr lang="tr-TR" sz="1800">
                <a:latin typeface="Calibri" pitchFamily="34" charset="0"/>
              </a:rPr>
              <a:t> </a:t>
            </a:r>
            <a:r>
              <a:rPr lang="en-US" sz="1800">
                <a:latin typeface="Calibri" pitchFamily="34" charset="0"/>
              </a:rPr>
              <a:t>for natural gas boilers and 20</a:t>
            </a:r>
            <a:r>
              <a:rPr lang="tr-TR" sz="1800">
                <a:latin typeface="Calibri" pitchFamily="34" charset="0"/>
              </a:rPr>
              <a:t>%</a:t>
            </a:r>
            <a:r>
              <a:rPr lang="en-US" sz="1800">
                <a:latin typeface="Calibri" pitchFamily="34" charset="0"/>
              </a:rPr>
              <a:t> excess air for boilers using liquid or solid fuels. </a:t>
            </a:r>
            <a:r>
              <a:rPr lang="tr-TR" sz="1800">
                <a:latin typeface="Calibri" pitchFamily="34" charset="0"/>
              </a:rPr>
              <a:t> </a:t>
            </a:r>
          </a:p>
          <a:p>
            <a:pPr marL="419100" indent="-382588">
              <a:spcBef>
                <a:spcPts val="600"/>
              </a:spcBef>
              <a:spcAft>
                <a:spcPts val="600"/>
              </a:spcAft>
              <a:buClr>
                <a:srgbClr val="FF0000"/>
              </a:buClr>
              <a:buFont typeface="Arial" charset="0"/>
              <a:buChar char="•"/>
            </a:pPr>
            <a:r>
              <a:rPr lang="en-US" sz="1800">
                <a:latin typeface="Calibri" pitchFamily="34" charset="0"/>
              </a:rPr>
              <a:t>Any air-fuel ratio below and above the optimum value would decrease the boiler efficiency.</a:t>
            </a:r>
            <a:endParaRPr lang="tr-TR" sz="1800">
              <a:latin typeface="Calibri" pitchFamily="34" charset="0"/>
            </a:endParaRPr>
          </a:p>
          <a:p>
            <a:pPr marL="419100" indent="-382588">
              <a:spcBef>
                <a:spcPts val="600"/>
              </a:spcBef>
              <a:spcAft>
                <a:spcPts val="600"/>
              </a:spcAft>
              <a:buClr>
                <a:srgbClr val="FF0000"/>
              </a:buClr>
              <a:buFont typeface="Arial" charset="0"/>
              <a:buChar char="•"/>
            </a:pPr>
            <a:r>
              <a:rPr lang="tr-TR" sz="1800">
                <a:solidFill>
                  <a:srgbClr val="C00000"/>
                </a:solidFill>
                <a:latin typeface="Calibri" pitchFamily="34" charset="0"/>
              </a:rPr>
              <a:t>Deficiency of air: </a:t>
            </a:r>
            <a:r>
              <a:rPr lang="en-US" sz="1800">
                <a:latin typeface="Calibri" pitchFamily="34" charset="0"/>
              </a:rPr>
              <a:t>If the air-fuel ratio is less than the stoichiometric (theoretical), some fuel will leave the boiler unburned as there is not sufficient air to burn all the fuel. </a:t>
            </a:r>
          </a:p>
          <a:p>
            <a:pPr marL="419100" indent="-382588">
              <a:spcBef>
                <a:spcPts val="600"/>
              </a:spcBef>
              <a:spcAft>
                <a:spcPts val="600"/>
              </a:spcAft>
              <a:buClr>
                <a:srgbClr val="FF0000"/>
              </a:buClr>
              <a:buFont typeface="Arial" charset="0"/>
              <a:buChar char="•"/>
            </a:pPr>
            <a:r>
              <a:rPr lang="en-US" sz="1800">
                <a:solidFill>
                  <a:srgbClr val="CC00CC"/>
                </a:solidFill>
                <a:latin typeface="Calibri" pitchFamily="34" charset="0"/>
              </a:rPr>
              <a:t>Liquid and solid fuels </a:t>
            </a:r>
            <a:r>
              <a:rPr lang="en-US" sz="1800">
                <a:latin typeface="Calibri" pitchFamily="34" charset="0"/>
              </a:rPr>
              <a:t>require more excess air than gaseous fuels</a:t>
            </a:r>
            <a:r>
              <a:rPr lang="tr-TR" sz="1800">
                <a:latin typeface="Calibri" pitchFamily="34" charset="0"/>
              </a:rPr>
              <a:t>.</a:t>
            </a:r>
            <a:r>
              <a:rPr lang="en-US" sz="1800">
                <a:latin typeface="Calibri" pitchFamily="34" charset="0"/>
              </a:rPr>
              <a:t> </a:t>
            </a:r>
            <a:endParaRPr lang="tr-TR" sz="1800">
              <a:latin typeface="Calibri" pitchFamily="34" charset="0"/>
            </a:endParaRPr>
          </a:p>
          <a:p>
            <a:endParaRPr lang="en-CA" sz="1800"/>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14</a:t>
            </a:fld>
            <a:endParaRPr lang="en-CA"/>
          </a:p>
        </p:txBody>
      </p:sp>
    </p:spTree>
    <p:extLst>
      <p:ext uri="{BB962C8B-B14F-4D97-AF65-F5344CB8AC3E}">
        <p14:creationId xmlns:p14="http://schemas.microsoft.com/office/powerpoint/2010/main" val="3562821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z="3200">
                <a:latin typeface="Calibri" pitchFamily="34" charset="0"/>
              </a:rPr>
              <a:t>Using multiple boilers</a:t>
            </a:r>
            <a:endParaRPr lang="en-CA"/>
          </a:p>
        </p:txBody>
      </p:sp>
      <p:sp>
        <p:nvSpPr>
          <p:cNvPr id="3" name="Content Placeholder 2"/>
          <p:cNvSpPr>
            <a:spLocks noGrp="1"/>
          </p:cNvSpPr>
          <p:nvPr>
            <p:ph idx="1"/>
          </p:nvPr>
        </p:nvSpPr>
        <p:spPr>
          <a:xfrm>
            <a:off x="803910" y="1981199"/>
            <a:ext cx="10911840" cy="3986213"/>
          </a:xfrm>
        </p:spPr>
        <p:txBody>
          <a:bodyPr>
            <a:normAutofit/>
          </a:bodyPr>
          <a:lstStyle/>
          <a:p>
            <a:pPr>
              <a:spcBef>
                <a:spcPts val="600"/>
              </a:spcBef>
              <a:spcAft>
                <a:spcPts val="600"/>
              </a:spcAft>
            </a:pPr>
            <a:r>
              <a:rPr lang="en-US" sz="1800">
                <a:latin typeface="Calibri" pitchFamily="34" charset="0"/>
              </a:rPr>
              <a:t>In some industrial facilities, two or more boilers are installed for process steam or hot water requirements. </a:t>
            </a:r>
            <a:endParaRPr lang="tr-TR" sz="1800">
              <a:latin typeface="Calibri" pitchFamily="34" charset="0"/>
            </a:endParaRPr>
          </a:p>
          <a:p>
            <a:pPr>
              <a:spcBef>
                <a:spcPts val="600"/>
              </a:spcBef>
              <a:spcAft>
                <a:spcPts val="600"/>
              </a:spcAft>
            </a:pPr>
            <a:r>
              <a:rPr lang="en-US" sz="1800">
                <a:latin typeface="Calibri" pitchFamily="34" charset="0"/>
              </a:rPr>
              <a:t>Usually one or more boilers operate simultaneously to meet the base demand, and an additional one is put in operation when there is extra demand. </a:t>
            </a:r>
            <a:endParaRPr lang="tr-TR" sz="1800">
              <a:latin typeface="Calibri" pitchFamily="34" charset="0"/>
            </a:endParaRPr>
          </a:p>
          <a:p>
            <a:pPr>
              <a:spcBef>
                <a:spcPts val="600"/>
              </a:spcBef>
              <a:spcAft>
                <a:spcPts val="600"/>
              </a:spcAft>
            </a:pPr>
            <a:r>
              <a:rPr lang="en-US" sz="1800">
                <a:latin typeface="Calibri" pitchFamily="34" charset="0"/>
              </a:rPr>
              <a:t>This scheme of using multiple boilers is usually preferred over using a large boiler with a sufficient rating to meet the entire demand. </a:t>
            </a:r>
            <a:endParaRPr lang="tr-TR" sz="1800">
              <a:latin typeface="Calibri" pitchFamily="34" charset="0"/>
            </a:endParaRPr>
          </a:p>
          <a:p>
            <a:pPr>
              <a:spcBef>
                <a:spcPts val="600"/>
              </a:spcBef>
              <a:spcAft>
                <a:spcPts val="600"/>
              </a:spcAft>
            </a:pPr>
            <a:r>
              <a:rPr lang="en-US" sz="1800">
                <a:latin typeface="Calibri" pitchFamily="34" charset="0"/>
              </a:rPr>
              <a:t>This is because the large boiler operates at part load (and low efficiency) most of the time.</a:t>
            </a:r>
          </a:p>
          <a:p>
            <a:pPr>
              <a:spcBef>
                <a:spcPts val="600"/>
              </a:spcBef>
              <a:spcAft>
                <a:spcPts val="600"/>
              </a:spcAft>
            </a:pPr>
            <a:r>
              <a:rPr lang="en-US" sz="1800">
                <a:latin typeface="Calibri" pitchFamily="34" charset="0"/>
              </a:rPr>
              <a:t>Boilers are generally designed to have maximum efficiency at the rated full power. At part load, the boiler efficiency decreases. </a:t>
            </a:r>
            <a:endParaRPr lang="tr-TR" sz="1800">
              <a:latin typeface="Calibri" pitchFamily="34" charset="0"/>
            </a:endParaRPr>
          </a:p>
          <a:p>
            <a:pPr>
              <a:spcBef>
                <a:spcPts val="600"/>
              </a:spcBef>
              <a:spcAft>
                <a:spcPts val="600"/>
              </a:spcAft>
            </a:pPr>
            <a:r>
              <a:rPr lang="en-US" sz="1800">
                <a:latin typeface="Calibri" pitchFamily="34" charset="0"/>
              </a:rPr>
              <a:t>One major reason for this is that heat losses remain essentially the same when the load is decreased. </a:t>
            </a:r>
            <a:endParaRPr lang="tr-TR" sz="1800">
              <a:latin typeface="Calibri" pitchFamily="34" charset="0"/>
            </a:endParaRPr>
          </a:p>
          <a:p>
            <a:pPr>
              <a:spcBef>
                <a:spcPts val="600"/>
              </a:spcBef>
              <a:spcAft>
                <a:spcPts val="600"/>
              </a:spcAft>
            </a:pPr>
            <a:endParaRPr lang="tr-TR" sz="1800">
              <a:latin typeface="Calibri" pitchFamily="34" charset="0"/>
            </a:endParaRPr>
          </a:p>
          <a:p>
            <a:endParaRPr lang="en-CA" sz="1800"/>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15</a:t>
            </a:fld>
            <a:endParaRPr lang="en-CA"/>
          </a:p>
        </p:txBody>
      </p:sp>
    </p:spTree>
    <p:extLst>
      <p:ext uri="{BB962C8B-B14F-4D97-AF65-F5344CB8AC3E}">
        <p14:creationId xmlns:p14="http://schemas.microsoft.com/office/powerpoint/2010/main" val="1030951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en-US" sz="3200"/>
              <a:t>Other Opportunities</a:t>
            </a:r>
            <a:endParaRPr lang="en-CA"/>
          </a:p>
        </p:txBody>
      </p:sp>
      <p:sp>
        <p:nvSpPr>
          <p:cNvPr id="3" name="Content Placeholder 2"/>
          <p:cNvSpPr>
            <a:spLocks noGrp="1"/>
          </p:cNvSpPr>
          <p:nvPr>
            <p:ph idx="1"/>
          </p:nvPr>
        </p:nvSpPr>
        <p:spPr>
          <a:xfrm>
            <a:off x="1280160" y="2099296"/>
            <a:ext cx="9628632" cy="3986213"/>
          </a:xfrm>
        </p:spPr>
        <p:txBody>
          <a:bodyPr>
            <a:normAutofit/>
          </a:bodyPr>
          <a:lstStyle/>
          <a:p>
            <a:pPr>
              <a:lnSpc>
                <a:spcPct val="150000"/>
              </a:lnSpc>
              <a:spcBef>
                <a:spcPts val="0"/>
              </a:spcBef>
              <a:buFont typeface="Wingdings" panose="05000000000000000000" pitchFamily="2" charset="2"/>
              <a:buChar char="Ø"/>
            </a:pPr>
            <a:r>
              <a:rPr lang="tr-TR" sz="1900"/>
              <a:t>Condensate </a:t>
            </a:r>
            <a:r>
              <a:rPr lang="en-US" altLang="en-US" sz="1900"/>
              <a:t>recovery </a:t>
            </a:r>
            <a:r>
              <a:rPr lang="tr-TR" sz="1900"/>
              <a:t>: </a:t>
            </a:r>
            <a:r>
              <a:rPr lang="en-US" sz="1900"/>
              <a:t>The maximum possible amount of condensate water should be returned to boiler to reduce heat transfer requirement for a given hot water or steam output.</a:t>
            </a:r>
          </a:p>
          <a:p>
            <a:pPr>
              <a:lnSpc>
                <a:spcPct val="150000"/>
              </a:lnSpc>
              <a:spcBef>
                <a:spcPts val="0"/>
              </a:spcBef>
              <a:buFont typeface="Wingdings" panose="05000000000000000000" pitchFamily="2" charset="2"/>
              <a:buChar char="Ø"/>
            </a:pPr>
            <a:r>
              <a:rPr lang="en-US" altLang="en-US" sz="1900"/>
              <a:t>Blowdown heat recovery</a:t>
            </a:r>
          </a:p>
          <a:p>
            <a:pPr>
              <a:lnSpc>
                <a:spcPct val="150000"/>
              </a:lnSpc>
              <a:spcBef>
                <a:spcPts val="0"/>
              </a:spcBef>
              <a:buFont typeface="Wingdings" panose="05000000000000000000" pitchFamily="2" charset="2"/>
              <a:buChar char="Ø"/>
            </a:pPr>
            <a:r>
              <a:rPr lang="en-US" altLang="en-US" sz="1900"/>
              <a:t>Sufficient insulation</a:t>
            </a:r>
          </a:p>
          <a:p>
            <a:pPr>
              <a:lnSpc>
                <a:spcPct val="150000"/>
              </a:lnSpc>
              <a:spcBef>
                <a:spcPts val="0"/>
              </a:spcBef>
              <a:buFont typeface="Wingdings" panose="05000000000000000000" pitchFamily="2" charset="2"/>
              <a:buChar char="Ø"/>
            </a:pPr>
            <a:r>
              <a:rPr lang="en-GB" altLang="en-US" sz="1900"/>
              <a:t>Energy efficient fans, blowers and pumps</a:t>
            </a:r>
          </a:p>
          <a:p>
            <a:pPr>
              <a:lnSpc>
                <a:spcPct val="150000"/>
              </a:lnSpc>
              <a:spcBef>
                <a:spcPts val="0"/>
              </a:spcBef>
              <a:buFont typeface="Wingdings" panose="05000000000000000000" pitchFamily="2" charset="2"/>
              <a:buChar char="Ø"/>
            </a:pPr>
            <a:r>
              <a:rPr lang="en-US" sz="1900"/>
              <a:t>Soot blowers</a:t>
            </a:r>
            <a:r>
              <a:rPr lang="tr-TR" sz="1900"/>
              <a:t>:</a:t>
            </a:r>
            <a:r>
              <a:rPr lang="en-US" sz="1900"/>
              <a:t> </a:t>
            </a:r>
            <a:r>
              <a:rPr lang="tr-TR" sz="1900"/>
              <a:t>They </a:t>
            </a:r>
            <a:r>
              <a:rPr lang="en-US" sz="1900"/>
              <a:t>can be used to remove boiler tube deposits that hurt heat transfer.</a:t>
            </a:r>
          </a:p>
          <a:p>
            <a:pPr>
              <a:lnSpc>
                <a:spcPct val="150000"/>
              </a:lnSpc>
              <a:spcBef>
                <a:spcPts val="0"/>
              </a:spcBef>
              <a:buFont typeface="Wingdings" panose="05000000000000000000" pitchFamily="2" charset="2"/>
              <a:buChar char="Ø"/>
            </a:pPr>
            <a:r>
              <a:rPr lang="en-US" sz="1900"/>
              <a:t>Fuel additives: </a:t>
            </a:r>
            <a:r>
              <a:rPr lang="en-US" altLang="en-US" sz="1900"/>
              <a:t>Combustion catalysts, Soot eliminators, Ash modifiers</a:t>
            </a:r>
          </a:p>
          <a:p>
            <a:pPr>
              <a:lnSpc>
                <a:spcPct val="150000"/>
              </a:lnSpc>
              <a:spcBef>
                <a:spcPts val="0"/>
              </a:spcBef>
              <a:buFont typeface="Wingdings" panose="05000000000000000000" pitchFamily="2" charset="2"/>
              <a:buChar char="Ø"/>
            </a:pPr>
            <a:r>
              <a:rPr lang="en-US" altLang="en-US" sz="1900"/>
              <a:t>Appropriate boiler water treatment</a:t>
            </a:r>
          </a:p>
          <a:p>
            <a:pPr marL="419100" indent="-382588">
              <a:spcBef>
                <a:spcPts val="600"/>
              </a:spcBef>
              <a:spcAft>
                <a:spcPts val="600"/>
              </a:spcAft>
              <a:buClr>
                <a:srgbClr val="FF0000"/>
              </a:buClr>
              <a:buFont typeface="Arial" charset="0"/>
              <a:buChar char="•"/>
            </a:pPr>
            <a:endParaRPr lang="en-US" altLang="en-US" sz="1800"/>
          </a:p>
          <a:p>
            <a:pPr marL="419100" indent="-382588">
              <a:spcBef>
                <a:spcPts val="600"/>
              </a:spcBef>
              <a:spcAft>
                <a:spcPts val="600"/>
              </a:spcAft>
              <a:buClr>
                <a:srgbClr val="FF0000"/>
              </a:buClr>
              <a:buFont typeface="Arial" charset="0"/>
              <a:buChar char="•"/>
            </a:pPr>
            <a:endParaRPr lang="tr-TR" sz="1800">
              <a:latin typeface="Calibri" pitchFamily="34" charset="0"/>
            </a:endParaRPr>
          </a:p>
          <a:p>
            <a:endParaRPr lang="en-CA" sz="1800"/>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16</a:t>
            </a:fld>
            <a:endParaRPr lang="en-CA"/>
          </a:p>
        </p:txBody>
      </p:sp>
    </p:spTree>
    <p:extLst>
      <p:ext uri="{BB962C8B-B14F-4D97-AF65-F5344CB8AC3E}">
        <p14:creationId xmlns:p14="http://schemas.microsoft.com/office/powerpoint/2010/main" val="1301747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z="2800"/>
              <a:t>Steam Distribution Network</a:t>
            </a:r>
            <a:endParaRPr lang="en-CA">
              <a:solidFill>
                <a:srgbClr val="FF0000"/>
              </a:solidFill>
            </a:endParaRPr>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17</a:t>
            </a:fld>
            <a:endParaRPr lang="en-CA"/>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1167" y="1828456"/>
            <a:ext cx="6414976" cy="3234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8134675" y="1737405"/>
            <a:ext cx="3252107" cy="212539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t>Optimum pressure and diameter </a:t>
            </a:r>
          </a:p>
          <a:p>
            <a:pPr marL="641350" indent="-285750">
              <a:lnSpc>
                <a:spcPct val="150000"/>
              </a:lnSpc>
              <a:buFont typeface="Courier New" panose="02070309020205020404" pitchFamily="49" charset="0"/>
              <a:buChar char="o"/>
            </a:pPr>
            <a:r>
              <a:rPr lang="en-US"/>
              <a:t>Superheated </a:t>
            </a:r>
            <a:r>
              <a:rPr lang="en-US">
                <a:latin typeface="Times New Roman" panose="02020603050405020304" pitchFamily="18" charset="0"/>
                <a:cs typeface="Times New Roman" panose="02020603050405020304" pitchFamily="18" charset="0"/>
              </a:rPr>
              <a:t>~ </a:t>
            </a:r>
            <a:r>
              <a:rPr lang="en-US"/>
              <a:t>50-70 m/s</a:t>
            </a:r>
          </a:p>
          <a:p>
            <a:pPr marL="641350" indent="-285750">
              <a:lnSpc>
                <a:spcPct val="150000"/>
              </a:lnSpc>
              <a:buFont typeface="Courier New" panose="02070309020205020404" pitchFamily="49" charset="0"/>
              <a:buChar char="o"/>
            </a:pPr>
            <a:r>
              <a:rPr lang="en-US"/>
              <a:t>Saturated </a:t>
            </a:r>
            <a:r>
              <a:rPr lang="en-US">
                <a:latin typeface="Times New Roman" panose="02020603050405020304" pitchFamily="18" charset="0"/>
                <a:cs typeface="Times New Roman" panose="02020603050405020304" pitchFamily="18" charset="0"/>
              </a:rPr>
              <a:t>~</a:t>
            </a:r>
            <a:r>
              <a:rPr lang="en-US"/>
              <a:t> 30-40 m/s</a:t>
            </a:r>
          </a:p>
          <a:p>
            <a:pPr marL="641350" indent="-285750">
              <a:lnSpc>
                <a:spcPct val="150000"/>
              </a:lnSpc>
              <a:buFont typeface="Courier New" panose="02070309020205020404" pitchFamily="49" charset="0"/>
              <a:buChar char="o"/>
            </a:pPr>
            <a:r>
              <a:rPr lang="en-US"/>
              <a:t>Wet </a:t>
            </a:r>
            <a:r>
              <a:rPr lang="en-US">
                <a:latin typeface="Times New Roman" panose="02020603050405020304" pitchFamily="18" charset="0"/>
                <a:cs typeface="Times New Roman" panose="02020603050405020304" pitchFamily="18" charset="0"/>
              </a:rPr>
              <a:t>~ </a:t>
            </a:r>
            <a:r>
              <a:rPr lang="en-US"/>
              <a:t>20-30 m/s</a:t>
            </a:r>
          </a:p>
        </p:txBody>
      </p:sp>
      <p:sp>
        <p:nvSpPr>
          <p:cNvPr id="8" name="Rectangle 7"/>
          <p:cNvSpPr/>
          <p:nvPr/>
        </p:nvSpPr>
        <p:spPr>
          <a:xfrm>
            <a:off x="1224804" y="5214841"/>
            <a:ext cx="9739343" cy="1295868"/>
          </a:xfrm>
          <a:prstGeom prst="rect">
            <a:avLst/>
          </a:prstGeom>
        </p:spPr>
        <p:txBody>
          <a:bodyPr wrap="square">
            <a:spAutoFit/>
          </a:bodyPr>
          <a:lstStyle/>
          <a:p>
            <a:pPr marL="285750" indent="-285750">
              <a:lnSpc>
                <a:spcPct val="150000"/>
              </a:lnSpc>
              <a:buFont typeface="Wingdings" panose="05000000000000000000" pitchFamily="2" charset="2"/>
              <a:buChar char="Ø"/>
            </a:pPr>
            <a:r>
              <a:rPr lang="en-US"/>
              <a:t>Falling slope &gt;  125 mm for every 30 m in the direction of steam flow</a:t>
            </a:r>
          </a:p>
          <a:p>
            <a:pPr marL="285750" indent="-285750">
              <a:lnSpc>
                <a:spcPct val="150000"/>
              </a:lnSpc>
              <a:buFont typeface="Wingdings" panose="05000000000000000000" pitchFamily="2" charset="2"/>
              <a:buChar char="Ø"/>
            </a:pPr>
            <a:r>
              <a:rPr lang="en-US"/>
              <a:t>Drain points @ every 30-45 m, elevation changes, equal tee connections </a:t>
            </a:r>
          </a:p>
          <a:p>
            <a:pPr marL="285750" indent="-285750">
              <a:lnSpc>
                <a:spcPct val="150000"/>
              </a:lnSpc>
              <a:buFont typeface="Wingdings" panose="05000000000000000000" pitchFamily="2" charset="2"/>
              <a:buChar char="Ø"/>
            </a:pPr>
            <a:r>
              <a:rPr lang="en-US"/>
              <a:t>Branch lines from top</a:t>
            </a:r>
          </a:p>
        </p:txBody>
      </p:sp>
    </p:spTree>
    <p:extLst>
      <p:ext uri="{BB962C8B-B14F-4D97-AF65-F5344CB8AC3E}">
        <p14:creationId xmlns:p14="http://schemas.microsoft.com/office/powerpoint/2010/main" val="1530314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atin typeface="Calibri" pitchFamily="34" charset="0"/>
              </a:rPr>
              <a:t>Steam traps</a:t>
            </a:r>
            <a:endParaRPr lang="en-CA"/>
          </a:p>
        </p:txBody>
      </p:sp>
      <p:sp>
        <p:nvSpPr>
          <p:cNvPr id="3" name="Content Placeholder 2"/>
          <p:cNvSpPr>
            <a:spLocks noGrp="1"/>
          </p:cNvSpPr>
          <p:nvPr>
            <p:ph idx="1"/>
          </p:nvPr>
        </p:nvSpPr>
        <p:spPr>
          <a:xfrm>
            <a:off x="1157330" y="1828456"/>
            <a:ext cx="9628632" cy="3986213"/>
          </a:xfrm>
        </p:spPr>
        <p:txBody>
          <a:bodyPr>
            <a:normAutofit/>
          </a:bodyPr>
          <a:lstStyle/>
          <a:p>
            <a:pPr marL="0" indent="0">
              <a:lnSpc>
                <a:spcPct val="150000"/>
              </a:lnSpc>
              <a:spcBef>
                <a:spcPts val="0"/>
              </a:spcBef>
              <a:buClr>
                <a:srgbClr val="FF0000"/>
              </a:buClr>
              <a:buNone/>
            </a:pPr>
            <a:r>
              <a:rPr lang="en-US" sz="1800"/>
              <a:t>Steam traps are an essential part of a steam distribution network. </a:t>
            </a:r>
            <a:endParaRPr lang="tr-TR" sz="1800"/>
          </a:p>
          <a:p>
            <a:pPr marL="0" indent="0">
              <a:lnSpc>
                <a:spcPct val="150000"/>
              </a:lnSpc>
              <a:spcBef>
                <a:spcPts val="0"/>
              </a:spcBef>
              <a:buNone/>
            </a:pPr>
            <a:r>
              <a:rPr lang="en-US" altLang="en-US" sz="1800"/>
              <a:t>The functions of steam traps are:</a:t>
            </a:r>
          </a:p>
          <a:p>
            <a:pPr lvl="1">
              <a:lnSpc>
                <a:spcPct val="150000"/>
              </a:lnSpc>
              <a:spcBef>
                <a:spcPts val="0"/>
              </a:spcBef>
              <a:buFont typeface="Courier New" panose="02070309020205020404" pitchFamily="49" charset="0"/>
              <a:buChar char="o"/>
            </a:pPr>
            <a:r>
              <a:rPr lang="en-US" altLang="en-US" sz="1800"/>
              <a:t>To discharge condensate as soon as it is formed (which also prevents water hammer) without steam loss</a:t>
            </a:r>
          </a:p>
          <a:p>
            <a:pPr lvl="1">
              <a:lnSpc>
                <a:spcPct val="150000"/>
              </a:lnSpc>
              <a:spcBef>
                <a:spcPts val="0"/>
              </a:spcBef>
              <a:buFont typeface="Courier New" panose="02070309020205020404" pitchFamily="49" charset="0"/>
              <a:buChar char="o"/>
            </a:pPr>
            <a:r>
              <a:rPr lang="en-US" altLang="en-US" sz="1800"/>
              <a:t>To be capable of discharging air and other non-condensable gases</a:t>
            </a:r>
          </a:p>
          <a:p>
            <a:pPr marL="0" indent="0">
              <a:lnSpc>
                <a:spcPct val="150000"/>
              </a:lnSpc>
              <a:spcBef>
                <a:spcPts val="0"/>
              </a:spcBef>
              <a:buNone/>
            </a:pPr>
            <a:endParaRPr lang="en-CA" sz="1800"/>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18</a:t>
            </a:fld>
            <a:endParaRPr lang="en-CA"/>
          </a:p>
        </p:txBody>
      </p:sp>
    </p:spTree>
    <p:extLst>
      <p:ext uri="{BB962C8B-B14F-4D97-AF65-F5344CB8AC3E}">
        <p14:creationId xmlns:p14="http://schemas.microsoft.com/office/powerpoint/2010/main" val="3985347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atin typeface="Calibri" pitchFamily="34" charset="0"/>
              </a:rPr>
              <a:t>Steam traps</a:t>
            </a:r>
            <a:endParaRPr lang="en-CA"/>
          </a:p>
        </p:txBody>
      </p:sp>
      <p:sp>
        <p:nvSpPr>
          <p:cNvPr id="3" name="Content Placeholder 2"/>
          <p:cNvSpPr>
            <a:spLocks noGrp="1"/>
          </p:cNvSpPr>
          <p:nvPr>
            <p:ph idx="1"/>
          </p:nvPr>
        </p:nvSpPr>
        <p:spPr>
          <a:xfrm>
            <a:off x="504353" y="2099296"/>
            <a:ext cx="11180246" cy="3986213"/>
          </a:xfrm>
        </p:spPr>
        <p:txBody>
          <a:bodyPr>
            <a:normAutofit/>
          </a:bodyPr>
          <a:lstStyle/>
          <a:p>
            <a:pPr marL="419100" indent="-382588">
              <a:lnSpc>
                <a:spcPct val="150000"/>
              </a:lnSpc>
              <a:spcBef>
                <a:spcPts val="600"/>
              </a:spcBef>
              <a:spcAft>
                <a:spcPts val="600"/>
              </a:spcAft>
              <a:buClr>
                <a:srgbClr val="FF0000"/>
              </a:buClr>
              <a:buFont typeface="Arial" charset="0"/>
              <a:buChar char="•"/>
            </a:pPr>
            <a:r>
              <a:rPr lang="en-US" sz="1800">
                <a:solidFill>
                  <a:srgbClr val="CC00CC"/>
                </a:solidFill>
                <a:latin typeface="Calibri" pitchFamily="34" charset="0"/>
              </a:rPr>
              <a:t>Mechanical steam trap </a:t>
            </a:r>
            <a:r>
              <a:rPr lang="en-US" sz="1800">
                <a:latin typeface="Calibri" pitchFamily="34" charset="0"/>
              </a:rPr>
              <a:t>is operated by sensing the density difference between the steam and condensate. It only allows high density condensate to pass into trap. Two types in this category are ball float traps and inverted bucket traps. </a:t>
            </a:r>
            <a:endParaRPr lang="tr-TR" sz="1800">
              <a:latin typeface="Calibri" pitchFamily="34" charset="0"/>
            </a:endParaRPr>
          </a:p>
          <a:p>
            <a:pPr marL="419100" indent="-382588">
              <a:lnSpc>
                <a:spcPct val="150000"/>
              </a:lnSpc>
              <a:spcBef>
                <a:spcPts val="600"/>
              </a:spcBef>
              <a:spcAft>
                <a:spcPts val="600"/>
              </a:spcAft>
              <a:buClr>
                <a:srgbClr val="FF0000"/>
              </a:buClr>
              <a:buFont typeface="Arial" charset="0"/>
              <a:buChar char="•"/>
            </a:pPr>
            <a:r>
              <a:rPr lang="en-US" sz="1800">
                <a:solidFill>
                  <a:srgbClr val="CC00CC"/>
                </a:solidFill>
                <a:latin typeface="Calibri" pitchFamily="34" charset="0"/>
              </a:rPr>
              <a:t>Thermostatic steam trap </a:t>
            </a:r>
            <a:r>
              <a:rPr lang="en-US" sz="1800">
                <a:latin typeface="Calibri" pitchFamily="34" charset="0"/>
              </a:rPr>
              <a:t>is operated by changes in water temperature. Steam is condensed at the saturation temperature corresponding to its pressure. Thermostatic steam trap senses this lower temperature subcooled liquid and responds by passing the condensate. </a:t>
            </a:r>
            <a:endParaRPr lang="tr-TR" sz="1800">
              <a:latin typeface="Calibri" pitchFamily="34" charset="0"/>
            </a:endParaRPr>
          </a:p>
          <a:p>
            <a:pPr marL="419100" indent="-382588">
              <a:lnSpc>
                <a:spcPct val="150000"/>
              </a:lnSpc>
              <a:spcBef>
                <a:spcPts val="600"/>
              </a:spcBef>
              <a:spcAft>
                <a:spcPts val="600"/>
              </a:spcAft>
              <a:buClr>
                <a:srgbClr val="FF0000"/>
              </a:buClr>
              <a:buFont typeface="Arial" charset="0"/>
              <a:buChar char="•"/>
            </a:pPr>
            <a:r>
              <a:rPr lang="en-US" sz="1800">
                <a:solidFill>
                  <a:srgbClr val="CC00CC"/>
                </a:solidFill>
                <a:latin typeface="Calibri" pitchFamily="34" charset="0"/>
              </a:rPr>
              <a:t>Thermodynamic steam trap </a:t>
            </a:r>
            <a:r>
              <a:rPr lang="en-US" sz="1800">
                <a:latin typeface="Calibri" pitchFamily="34" charset="0"/>
              </a:rPr>
              <a:t>is operated by changes in fluid dynamics. The formation of flash steam from condensate is used in its operation. Disc, impulse, and labyrinth steam traps are included in this group. </a:t>
            </a:r>
            <a:endParaRPr lang="tr-TR" sz="1800">
              <a:latin typeface="Calibri" pitchFamily="34" charset="0"/>
            </a:endParaRPr>
          </a:p>
          <a:p>
            <a:pPr>
              <a:lnSpc>
                <a:spcPct val="150000"/>
              </a:lnSpc>
            </a:pPr>
            <a:endParaRPr lang="en-CA" sz="1800"/>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19</a:t>
            </a:fld>
            <a:endParaRPr lang="en-CA"/>
          </a:p>
        </p:txBody>
      </p:sp>
    </p:spTree>
    <p:extLst>
      <p:ext uri="{BB962C8B-B14F-4D97-AF65-F5344CB8AC3E}">
        <p14:creationId xmlns:p14="http://schemas.microsoft.com/office/powerpoint/2010/main" val="131794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6522F-3EAD-4B2C-8C0B-2F5C2F1A0B11}"/>
              </a:ext>
            </a:extLst>
          </p:cNvPr>
          <p:cNvSpPr>
            <a:spLocks noGrp="1"/>
          </p:cNvSpPr>
          <p:nvPr>
            <p:ph type="title"/>
          </p:nvPr>
        </p:nvSpPr>
        <p:spPr/>
        <p:txBody>
          <a:bodyPr/>
          <a:lstStyle/>
          <a:p>
            <a:r>
              <a:rPr lang="en-IN" sz="2800"/>
              <a:t>Problem 2 (Indirect method) – Furnace Oil Burner</a:t>
            </a:r>
            <a:endParaRPr lang="en-IN"/>
          </a:p>
        </p:txBody>
      </p:sp>
      <p:sp>
        <p:nvSpPr>
          <p:cNvPr id="5" name="Slide Number Placeholder 4">
            <a:extLst>
              <a:ext uri="{FF2B5EF4-FFF2-40B4-BE49-F238E27FC236}">
                <a16:creationId xmlns:a16="http://schemas.microsoft.com/office/drawing/2014/main" id="{3047AE23-D4AB-4F5F-AE59-5BA266598BFA}"/>
              </a:ext>
            </a:extLst>
          </p:cNvPr>
          <p:cNvSpPr>
            <a:spLocks noGrp="1"/>
          </p:cNvSpPr>
          <p:nvPr>
            <p:ph type="sldNum" sz="quarter" idx="12"/>
          </p:nvPr>
        </p:nvSpPr>
        <p:spPr/>
        <p:txBody>
          <a:bodyPr/>
          <a:lstStyle/>
          <a:p>
            <a:fld id="{BD266BE7-899D-4075-917F-DBDE33B6B692}" type="slidenum">
              <a:rPr lang="en-IN" smtClean="0"/>
              <a:t>2</a:t>
            </a:fld>
            <a:endParaRPr lang="en-IN"/>
          </a:p>
        </p:txBody>
      </p:sp>
      <p:sp>
        <p:nvSpPr>
          <p:cNvPr id="6" name="Content Placeholder 2">
            <a:extLst>
              <a:ext uri="{FF2B5EF4-FFF2-40B4-BE49-F238E27FC236}">
                <a16:creationId xmlns:a16="http://schemas.microsoft.com/office/drawing/2014/main" id="{0EA56DA9-7E2D-4294-88D4-E191C587397F}"/>
              </a:ext>
            </a:extLst>
          </p:cNvPr>
          <p:cNvSpPr txBox="1">
            <a:spLocks/>
          </p:cNvSpPr>
          <p:nvPr/>
        </p:nvSpPr>
        <p:spPr>
          <a:xfrm>
            <a:off x="156755" y="1828111"/>
            <a:ext cx="4632960" cy="4893363"/>
          </a:xfrm>
          <a:prstGeom prst="rect">
            <a:avLst/>
          </a:prstGeom>
        </p:spPr>
        <p:txBody>
          <a:bodyPr vert="horz" lIns="91440" tIns="45720" rIns="91440" bIns="45720" rtlCol="0">
            <a:no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lnSpc>
                <a:spcPct val="150000"/>
              </a:lnSpc>
              <a:spcBef>
                <a:spcPts val="0"/>
              </a:spcBef>
              <a:buNone/>
            </a:pPr>
            <a:r>
              <a:rPr lang="en-US" altLang="en-US" sz="1800">
                <a:solidFill>
                  <a:srgbClr val="0070C0"/>
                </a:solidFill>
              </a:rPr>
              <a:t>Boiler data</a:t>
            </a:r>
          </a:p>
          <a:p>
            <a:pPr>
              <a:lnSpc>
                <a:spcPct val="150000"/>
              </a:lnSpc>
              <a:spcBef>
                <a:spcPts val="0"/>
              </a:spcBef>
              <a:buFont typeface="Arial" panose="020B0604020202020204" pitchFamily="34" charset="0"/>
              <a:buChar char="•"/>
            </a:pPr>
            <a:r>
              <a:rPr lang="en-US" altLang="en-US" sz="1800"/>
              <a:t>Fuel firing: 2650 kg/</a:t>
            </a:r>
            <a:r>
              <a:rPr lang="en-US" altLang="en-US" sz="1800" err="1"/>
              <a:t>hr</a:t>
            </a:r>
            <a:endParaRPr lang="en-US" altLang="en-US" sz="1800"/>
          </a:p>
          <a:p>
            <a:pPr>
              <a:lnSpc>
                <a:spcPct val="150000"/>
              </a:lnSpc>
              <a:spcBef>
                <a:spcPts val="0"/>
              </a:spcBef>
              <a:buFont typeface="Arial" panose="020B0604020202020204" pitchFamily="34" charset="0"/>
              <a:buChar char="•"/>
            </a:pPr>
            <a:r>
              <a:rPr lang="en-US" altLang="en-US" sz="1800"/>
              <a:t>Surface temperature of boiler: 80 °C</a:t>
            </a:r>
          </a:p>
          <a:p>
            <a:pPr>
              <a:lnSpc>
                <a:spcPct val="150000"/>
              </a:lnSpc>
              <a:spcBef>
                <a:spcPts val="0"/>
              </a:spcBef>
              <a:buFont typeface="Arial" panose="020B0604020202020204" pitchFamily="34" charset="0"/>
              <a:buChar char="•"/>
            </a:pPr>
            <a:r>
              <a:rPr lang="en-US" sz="1800"/>
              <a:t>Surface area of boiler: 90 m</a:t>
            </a:r>
            <a:r>
              <a:rPr lang="en-US" sz="1800" baseline="30000"/>
              <a:t>2</a:t>
            </a:r>
            <a:endParaRPr lang="en-US" sz="1800" kern="0" baseline="30000"/>
          </a:p>
          <a:p>
            <a:pPr>
              <a:lnSpc>
                <a:spcPct val="150000"/>
              </a:lnSpc>
              <a:spcBef>
                <a:spcPts val="0"/>
              </a:spcBef>
              <a:buFont typeface="Arial" panose="020B0604020202020204" pitchFamily="34" charset="0"/>
              <a:buChar char="•"/>
            </a:pPr>
            <a:endParaRPr lang="en-US" altLang="en-US" sz="1800"/>
          </a:p>
        </p:txBody>
      </p:sp>
      <p:sp>
        <p:nvSpPr>
          <p:cNvPr id="7" name="Content Placeholder 2">
            <a:extLst>
              <a:ext uri="{FF2B5EF4-FFF2-40B4-BE49-F238E27FC236}">
                <a16:creationId xmlns:a16="http://schemas.microsoft.com/office/drawing/2014/main" id="{E5C465C0-D142-4EC5-BED8-63317E1A4F93}"/>
              </a:ext>
            </a:extLst>
          </p:cNvPr>
          <p:cNvSpPr txBox="1">
            <a:spLocks/>
          </p:cNvSpPr>
          <p:nvPr/>
        </p:nvSpPr>
        <p:spPr bwMode="auto">
          <a:xfrm>
            <a:off x="5071492" y="1828112"/>
            <a:ext cx="3036189" cy="4482718"/>
          </a:xfrm>
          <a:prstGeom prst="rect">
            <a:avLst/>
          </a:prstGeom>
          <a:noFill/>
          <a:ln w="9525">
            <a:noFill/>
            <a:miter lim="800000"/>
            <a:headEnd/>
            <a:tailEnd/>
          </a:ln>
        </p:spPr>
        <p:txBody>
          <a:bodyPr/>
          <a:lstStyle/>
          <a:p>
            <a:pPr eaLnBrk="0" hangingPunct="0">
              <a:lnSpc>
                <a:spcPct val="150000"/>
              </a:lnSpc>
              <a:spcBef>
                <a:spcPct val="20000"/>
              </a:spcBef>
              <a:defRPr/>
            </a:pPr>
            <a:r>
              <a:rPr lang="en-US" kern="0">
                <a:solidFill>
                  <a:srgbClr val="0070C0"/>
                </a:solidFill>
                <a:cs typeface="+mn-cs"/>
              </a:rPr>
              <a:t>Fuel analysis (in %)</a:t>
            </a:r>
          </a:p>
          <a:p>
            <a:pPr marL="342900" indent="-342900" eaLnBrk="0" hangingPunct="0">
              <a:lnSpc>
                <a:spcPct val="150000"/>
              </a:lnSpc>
              <a:spcBef>
                <a:spcPct val="20000"/>
              </a:spcBef>
              <a:buFontTx/>
              <a:buChar char="•"/>
              <a:defRPr/>
            </a:pPr>
            <a:r>
              <a:rPr lang="en-US" kern="0"/>
              <a:t>Carbon: 84</a:t>
            </a:r>
          </a:p>
          <a:p>
            <a:pPr marL="342900" indent="-342900" eaLnBrk="0" hangingPunct="0">
              <a:lnSpc>
                <a:spcPct val="150000"/>
              </a:lnSpc>
              <a:spcBef>
                <a:spcPct val="20000"/>
              </a:spcBef>
              <a:buFontTx/>
              <a:buChar char="•"/>
              <a:defRPr/>
            </a:pPr>
            <a:r>
              <a:rPr lang="en-US" kern="0">
                <a:cs typeface="+mn-cs"/>
              </a:rPr>
              <a:t>Moisture:0.5</a:t>
            </a:r>
          </a:p>
          <a:p>
            <a:pPr marL="342900" indent="-342900" eaLnBrk="0" hangingPunct="0">
              <a:lnSpc>
                <a:spcPct val="150000"/>
              </a:lnSpc>
              <a:spcBef>
                <a:spcPct val="20000"/>
              </a:spcBef>
              <a:buFontTx/>
              <a:buChar char="•"/>
              <a:defRPr/>
            </a:pPr>
            <a:r>
              <a:rPr lang="en-US" kern="0">
                <a:cs typeface="+mn-cs"/>
              </a:rPr>
              <a:t>Hydrogen: 12</a:t>
            </a:r>
          </a:p>
          <a:p>
            <a:pPr marL="342900" indent="-342900" eaLnBrk="0" hangingPunct="0">
              <a:lnSpc>
                <a:spcPct val="150000"/>
              </a:lnSpc>
              <a:spcBef>
                <a:spcPct val="20000"/>
              </a:spcBef>
              <a:buFontTx/>
              <a:buChar char="•"/>
              <a:defRPr/>
            </a:pPr>
            <a:r>
              <a:rPr lang="en-US" kern="0">
                <a:cs typeface="+mn-cs"/>
              </a:rPr>
              <a:t>Nitrogen: 0.5</a:t>
            </a:r>
          </a:p>
          <a:p>
            <a:pPr marL="342900" indent="-342900" eaLnBrk="0" hangingPunct="0">
              <a:lnSpc>
                <a:spcPct val="150000"/>
              </a:lnSpc>
              <a:spcBef>
                <a:spcPct val="20000"/>
              </a:spcBef>
              <a:buFontTx/>
              <a:buChar char="•"/>
              <a:defRPr/>
            </a:pPr>
            <a:r>
              <a:rPr lang="en-US" kern="0"/>
              <a:t>Sulphur:1.5</a:t>
            </a:r>
            <a:endParaRPr lang="en-US" kern="0">
              <a:cs typeface="+mn-cs"/>
            </a:endParaRPr>
          </a:p>
          <a:p>
            <a:pPr marL="342900" indent="-342900" eaLnBrk="0" hangingPunct="0">
              <a:lnSpc>
                <a:spcPct val="150000"/>
              </a:lnSpc>
              <a:spcBef>
                <a:spcPct val="20000"/>
              </a:spcBef>
              <a:buFontTx/>
              <a:buChar char="•"/>
              <a:defRPr/>
            </a:pPr>
            <a:r>
              <a:rPr lang="en-US" kern="0">
                <a:cs typeface="+mn-cs"/>
              </a:rPr>
              <a:t>Oxygen: 1.5</a:t>
            </a:r>
          </a:p>
          <a:p>
            <a:pPr marL="342900" indent="-342900" eaLnBrk="0" hangingPunct="0">
              <a:lnSpc>
                <a:spcPct val="150000"/>
              </a:lnSpc>
              <a:spcBef>
                <a:spcPct val="20000"/>
              </a:spcBef>
              <a:buFontTx/>
              <a:buChar char="•"/>
              <a:defRPr/>
            </a:pPr>
            <a:r>
              <a:rPr lang="en-US" kern="0">
                <a:cs typeface="+mn-cs"/>
              </a:rPr>
              <a:t>GCV of Coal: 10000 kcal/kg</a:t>
            </a:r>
          </a:p>
        </p:txBody>
      </p:sp>
      <p:sp>
        <p:nvSpPr>
          <p:cNvPr id="8" name="Rectangle 7">
            <a:extLst>
              <a:ext uri="{FF2B5EF4-FFF2-40B4-BE49-F238E27FC236}">
                <a16:creationId xmlns:a16="http://schemas.microsoft.com/office/drawing/2014/main" id="{8AC75E3D-4D3A-49E9-8156-547EB8B6AC0B}"/>
              </a:ext>
            </a:extLst>
          </p:cNvPr>
          <p:cNvSpPr/>
          <p:nvPr/>
        </p:nvSpPr>
        <p:spPr>
          <a:xfrm>
            <a:off x="8615009" y="1828112"/>
            <a:ext cx="3417188" cy="3373359"/>
          </a:xfrm>
          <a:prstGeom prst="rect">
            <a:avLst/>
          </a:prstGeom>
        </p:spPr>
        <p:txBody>
          <a:bodyPr wrap="square">
            <a:spAutoFit/>
          </a:bodyPr>
          <a:lstStyle/>
          <a:p>
            <a:pPr>
              <a:lnSpc>
                <a:spcPct val="150000"/>
              </a:lnSpc>
              <a:spcBef>
                <a:spcPts val="0"/>
              </a:spcBef>
            </a:pPr>
            <a:r>
              <a:rPr lang="en-US" altLang="en-US">
                <a:solidFill>
                  <a:srgbClr val="0070C0"/>
                </a:solidFill>
              </a:rPr>
              <a:t>Flue gas analysis</a:t>
            </a:r>
          </a:p>
          <a:p>
            <a:pPr>
              <a:lnSpc>
                <a:spcPct val="150000"/>
              </a:lnSpc>
              <a:spcBef>
                <a:spcPts val="0"/>
              </a:spcBef>
              <a:buFont typeface="Arial" panose="020B0604020202020204" pitchFamily="34" charset="0"/>
              <a:buChar char="•"/>
            </a:pPr>
            <a:r>
              <a:rPr lang="en-US" altLang="en-US"/>
              <a:t>V%</a:t>
            </a:r>
            <a:r>
              <a:rPr lang="en-US" altLang="en-US" kern="0"/>
              <a:t>CO</a:t>
            </a:r>
            <a:r>
              <a:rPr lang="en-US" altLang="en-US" baseline="-25000"/>
              <a:t>2</a:t>
            </a:r>
            <a:r>
              <a:rPr lang="en-US" altLang="en-US"/>
              <a:t> in flue gas: 10.8</a:t>
            </a:r>
          </a:p>
          <a:p>
            <a:pPr>
              <a:lnSpc>
                <a:spcPct val="150000"/>
              </a:lnSpc>
              <a:spcBef>
                <a:spcPts val="0"/>
              </a:spcBef>
              <a:buFont typeface="Arial" panose="020B0604020202020204" pitchFamily="34" charset="0"/>
              <a:buChar char="•"/>
            </a:pPr>
            <a:r>
              <a:rPr lang="en-US" altLang="en-US"/>
              <a:t>V%O</a:t>
            </a:r>
            <a:r>
              <a:rPr lang="en-US" altLang="en-US" baseline="-25000"/>
              <a:t>2</a:t>
            </a:r>
            <a:r>
              <a:rPr lang="en-US" altLang="en-US"/>
              <a:t> in flue gas: 7.4</a:t>
            </a:r>
          </a:p>
          <a:p>
            <a:pPr>
              <a:lnSpc>
                <a:spcPct val="150000"/>
              </a:lnSpc>
              <a:spcBef>
                <a:spcPts val="0"/>
              </a:spcBef>
              <a:buFont typeface="Arial" panose="020B0604020202020204" pitchFamily="34" charset="0"/>
              <a:buChar char="•"/>
            </a:pPr>
            <a:r>
              <a:rPr lang="en-US" altLang="en-US"/>
              <a:t>Flue gas temperature: 190 °C</a:t>
            </a:r>
          </a:p>
          <a:p>
            <a:pPr>
              <a:lnSpc>
                <a:spcPct val="150000"/>
              </a:lnSpc>
              <a:spcBef>
                <a:spcPts val="0"/>
              </a:spcBef>
            </a:pPr>
            <a:r>
              <a:rPr lang="en-US" altLang="en-US">
                <a:solidFill>
                  <a:srgbClr val="0070C0"/>
                </a:solidFill>
              </a:rPr>
              <a:t>Ambient data</a:t>
            </a:r>
          </a:p>
          <a:p>
            <a:pPr>
              <a:lnSpc>
                <a:spcPct val="150000"/>
              </a:lnSpc>
              <a:spcBef>
                <a:spcPts val="0"/>
              </a:spcBef>
              <a:buFont typeface="Arial" panose="020B0604020202020204" pitchFamily="34" charset="0"/>
              <a:buChar char="•"/>
            </a:pPr>
            <a:r>
              <a:rPr lang="en-US" altLang="en-US"/>
              <a:t>Ambient temperature: 30 °C</a:t>
            </a:r>
          </a:p>
          <a:p>
            <a:pPr>
              <a:lnSpc>
                <a:spcPct val="150000"/>
              </a:lnSpc>
              <a:spcBef>
                <a:spcPts val="0"/>
              </a:spcBef>
              <a:buFont typeface="Arial" panose="020B0604020202020204" pitchFamily="34" charset="0"/>
              <a:buChar char="•"/>
            </a:pPr>
            <a:r>
              <a:rPr lang="en-US" altLang="en-US"/>
              <a:t>Humidity: 0.025 kg / kg dry air</a:t>
            </a:r>
          </a:p>
          <a:p>
            <a:pPr>
              <a:lnSpc>
                <a:spcPct val="150000"/>
              </a:lnSpc>
              <a:spcBef>
                <a:spcPts val="0"/>
              </a:spcBef>
              <a:buFont typeface="Arial" panose="020B0604020202020204" pitchFamily="34" charset="0"/>
              <a:buChar char="•"/>
            </a:pPr>
            <a:r>
              <a:rPr lang="en-US" altLang="en-US"/>
              <a:t>Wind velocity: 3.8 m/s</a:t>
            </a:r>
            <a:endParaRPr lang="en-IN"/>
          </a:p>
        </p:txBody>
      </p:sp>
    </p:spTree>
    <p:extLst>
      <p:ext uri="{BB962C8B-B14F-4D97-AF65-F5344CB8AC3E}">
        <p14:creationId xmlns:p14="http://schemas.microsoft.com/office/powerpoint/2010/main" val="571847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Inverted bucket trap</a:t>
            </a:r>
            <a:endParaRPr lang="en-CA"/>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20</a:t>
            </a:fld>
            <a:endParaRPr lang="en-CA"/>
          </a:p>
        </p:txBody>
      </p:sp>
      <p:pic>
        <p:nvPicPr>
          <p:cNvPr id="1026" name="Picture 2" descr="Operation of an inverted bucket steam trap">
            <a:extLst>
              <a:ext uri="{FF2B5EF4-FFF2-40B4-BE49-F238E27FC236}">
                <a16:creationId xmlns:a16="http://schemas.microsoft.com/office/drawing/2014/main" id="{B8DD6B9C-8950-46BF-AEFE-F848132DFE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0160" y="2256225"/>
            <a:ext cx="8223149" cy="3264309"/>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5B75200-B005-46EF-8092-4F4E6F4CB658}"/>
              </a:ext>
            </a:extLst>
          </p:cNvPr>
          <p:cNvSpPr/>
          <p:nvPr/>
        </p:nvSpPr>
        <p:spPr>
          <a:xfrm>
            <a:off x="7226282" y="5745326"/>
            <a:ext cx="4965718" cy="646331"/>
          </a:xfrm>
          <a:prstGeom prst="rect">
            <a:avLst/>
          </a:prstGeom>
        </p:spPr>
        <p:txBody>
          <a:bodyPr wrap="none">
            <a:spAutoFit/>
          </a:bodyPr>
          <a:lstStyle/>
          <a:p>
            <a:r>
              <a:rPr lang="en-IN">
                <a:hlinkClick r:id="rId3"/>
              </a:rPr>
              <a:t>https://www.youtube.com/watch?v=VA1csDl1Mfw</a:t>
            </a:r>
            <a:endParaRPr lang="en-IN"/>
          </a:p>
          <a:p>
            <a:r>
              <a:rPr lang="en-IN"/>
              <a:t>https://www.youtube.com/watch?v=eWS6pN8-zDs</a:t>
            </a:r>
          </a:p>
        </p:txBody>
      </p:sp>
    </p:spTree>
    <p:extLst>
      <p:ext uri="{BB962C8B-B14F-4D97-AF65-F5344CB8AC3E}">
        <p14:creationId xmlns:p14="http://schemas.microsoft.com/office/powerpoint/2010/main" val="4039542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Float trap</a:t>
            </a:r>
            <a:endParaRPr lang="en-CA"/>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21</a:t>
            </a:fld>
            <a:endParaRPr lang="en-CA"/>
          </a:p>
        </p:txBody>
      </p:sp>
      <p:pic>
        <p:nvPicPr>
          <p:cNvPr id="6" name="Picture 5">
            <a:extLst>
              <a:ext uri="{FF2B5EF4-FFF2-40B4-BE49-F238E27FC236}">
                <a16:creationId xmlns:a16="http://schemas.microsoft.com/office/drawing/2014/main" id="{3212E05A-6BFC-46B6-8185-B643005DE72C}"/>
              </a:ext>
            </a:extLst>
          </p:cNvPr>
          <p:cNvPicPr>
            <a:picLocks noChangeAspect="1"/>
          </p:cNvPicPr>
          <p:nvPr/>
        </p:nvPicPr>
        <p:blipFill>
          <a:blip r:embed="rId2"/>
          <a:stretch>
            <a:fillRect/>
          </a:stretch>
        </p:blipFill>
        <p:spPr>
          <a:xfrm>
            <a:off x="3252107" y="2112370"/>
            <a:ext cx="4372448" cy="3716581"/>
          </a:xfrm>
          <a:prstGeom prst="rect">
            <a:avLst/>
          </a:prstGeom>
        </p:spPr>
      </p:pic>
      <p:sp>
        <p:nvSpPr>
          <p:cNvPr id="7" name="Rectangle 6">
            <a:extLst>
              <a:ext uri="{FF2B5EF4-FFF2-40B4-BE49-F238E27FC236}">
                <a16:creationId xmlns:a16="http://schemas.microsoft.com/office/drawing/2014/main" id="{7104BC2B-E2D4-439E-BBB8-25B1C669FDCC}"/>
              </a:ext>
            </a:extLst>
          </p:cNvPr>
          <p:cNvSpPr/>
          <p:nvPr/>
        </p:nvSpPr>
        <p:spPr>
          <a:xfrm>
            <a:off x="6997681" y="6112865"/>
            <a:ext cx="4969437" cy="369332"/>
          </a:xfrm>
          <a:prstGeom prst="rect">
            <a:avLst/>
          </a:prstGeom>
        </p:spPr>
        <p:txBody>
          <a:bodyPr wrap="none">
            <a:spAutoFit/>
          </a:bodyPr>
          <a:lstStyle/>
          <a:p>
            <a:r>
              <a:rPr lang="en-IN"/>
              <a:t>https://www.youtube.com/watch?v=FV9pmX86j8o</a:t>
            </a:r>
          </a:p>
        </p:txBody>
      </p:sp>
      <p:sp>
        <p:nvSpPr>
          <p:cNvPr id="8" name="Rectangle 7">
            <a:extLst>
              <a:ext uri="{FF2B5EF4-FFF2-40B4-BE49-F238E27FC236}">
                <a16:creationId xmlns:a16="http://schemas.microsoft.com/office/drawing/2014/main" id="{EDFD8834-1796-4850-9E68-90089AE9983B}"/>
              </a:ext>
            </a:extLst>
          </p:cNvPr>
          <p:cNvSpPr/>
          <p:nvPr/>
        </p:nvSpPr>
        <p:spPr>
          <a:xfrm>
            <a:off x="7069815" y="5833713"/>
            <a:ext cx="4897303" cy="369332"/>
          </a:xfrm>
          <a:prstGeom prst="rect">
            <a:avLst/>
          </a:prstGeom>
        </p:spPr>
        <p:txBody>
          <a:bodyPr wrap="none">
            <a:spAutoFit/>
          </a:bodyPr>
          <a:lstStyle/>
          <a:p>
            <a:r>
              <a:rPr lang="en-IN"/>
              <a:t>https://www.youtube.com/watch?v=HP2epe-8FtA</a:t>
            </a:r>
          </a:p>
        </p:txBody>
      </p:sp>
    </p:spTree>
    <p:extLst>
      <p:ext uri="{BB962C8B-B14F-4D97-AF65-F5344CB8AC3E}">
        <p14:creationId xmlns:p14="http://schemas.microsoft.com/office/powerpoint/2010/main" val="2521197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Thermostatic trap</a:t>
            </a:r>
            <a:endParaRPr lang="en-CA"/>
          </a:p>
        </p:txBody>
      </p:sp>
      <p:sp>
        <p:nvSpPr>
          <p:cNvPr id="3" name="Content Placeholder 2"/>
          <p:cNvSpPr>
            <a:spLocks noGrp="1"/>
          </p:cNvSpPr>
          <p:nvPr>
            <p:ph idx="1"/>
          </p:nvPr>
        </p:nvSpPr>
        <p:spPr>
          <a:xfrm>
            <a:off x="1280160" y="1828456"/>
            <a:ext cx="9628632" cy="3986213"/>
          </a:xfrm>
        </p:spPr>
        <p:txBody>
          <a:bodyPr/>
          <a:lstStyle/>
          <a:p>
            <a:endParaRPr lang="en-CA"/>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22</a:t>
            </a:fld>
            <a:endParaRPr lang="en-CA"/>
          </a:p>
        </p:txBody>
      </p:sp>
      <p:pic>
        <p:nvPicPr>
          <p:cNvPr id="2052" name="Picture 4" descr="https://processphase.com/wp-content/uploads/2021/01/thermostatic-steam-trap.jpg">
            <a:extLst>
              <a:ext uri="{FF2B5EF4-FFF2-40B4-BE49-F238E27FC236}">
                <a16:creationId xmlns:a16="http://schemas.microsoft.com/office/drawing/2014/main" id="{98F47389-586E-4B59-BD48-A69A5955EE0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533" t="12063" r="2699" b="19619"/>
          <a:stretch/>
        </p:blipFill>
        <p:spPr bwMode="auto">
          <a:xfrm>
            <a:off x="1962640" y="2218251"/>
            <a:ext cx="6217920" cy="353993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1703F0E-4675-44A3-ADCB-611F7B11D52A}"/>
              </a:ext>
            </a:extLst>
          </p:cNvPr>
          <p:cNvSpPr/>
          <p:nvPr/>
        </p:nvSpPr>
        <p:spPr>
          <a:xfrm>
            <a:off x="7320345" y="6055166"/>
            <a:ext cx="4871655" cy="369332"/>
          </a:xfrm>
          <a:prstGeom prst="rect">
            <a:avLst/>
          </a:prstGeom>
        </p:spPr>
        <p:txBody>
          <a:bodyPr wrap="none">
            <a:spAutoFit/>
          </a:bodyPr>
          <a:lstStyle/>
          <a:p>
            <a:r>
              <a:rPr lang="en-CA"/>
              <a:t>https://www.youtube.com/watch?v=fbJbg2kKx4Q</a:t>
            </a:r>
          </a:p>
        </p:txBody>
      </p:sp>
    </p:spTree>
    <p:extLst>
      <p:ext uri="{BB962C8B-B14F-4D97-AF65-F5344CB8AC3E}">
        <p14:creationId xmlns:p14="http://schemas.microsoft.com/office/powerpoint/2010/main" val="4020798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Thermodynamic trap</a:t>
            </a:r>
            <a:endParaRPr lang="en-CA"/>
          </a:p>
        </p:txBody>
      </p:sp>
      <p:sp>
        <p:nvSpPr>
          <p:cNvPr id="4" name="Footer Placeholder 3"/>
          <p:cNvSpPr>
            <a:spLocks noGrp="1"/>
          </p:cNvSpPr>
          <p:nvPr>
            <p:ph type="ftr" sz="quarter" idx="11"/>
          </p:nvPr>
        </p:nvSpPr>
        <p:spPr/>
        <p:txBody>
          <a:bodyPr/>
          <a:lstStyle/>
          <a:p>
            <a:r>
              <a:rPr lang="en-IN"/>
              <a:t>EN 410/607 Energy Management</a:t>
            </a:r>
          </a:p>
        </p:txBody>
      </p:sp>
      <p:sp>
        <p:nvSpPr>
          <p:cNvPr id="5" name="Slide Number Placeholder 4"/>
          <p:cNvSpPr>
            <a:spLocks noGrp="1"/>
          </p:cNvSpPr>
          <p:nvPr>
            <p:ph type="sldNum" sz="quarter" idx="12"/>
          </p:nvPr>
        </p:nvSpPr>
        <p:spPr/>
        <p:txBody>
          <a:bodyPr/>
          <a:lstStyle/>
          <a:p>
            <a:fld id="{BD266BE7-899D-4075-917F-DBDE33B6B692}" type="slidenum">
              <a:rPr lang="en-CA" smtClean="0"/>
              <a:t>23</a:t>
            </a:fld>
            <a:endParaRPr lang="en-CA"/>
          </a:p>
        </p:txBody>
      </p:sp>
      <p:pic>
        <p:nvPicPr>
          <p:cNvPr id="6" name="Picture 5">
            <a:extLst>
              <a:ext uri="{FF2B5EF4-FFF2-40B4-BE49-F238E27FC236}">
                <a16:creationId xmlns:a16="http://schemas.microsoft.com/office/drawing/2014/main" id="{B5560C88-E4C1-40C1-8B07-B8C52E8A31E6}"/>
              </a:ext>
            </a:extLst>
          </p:cNvPr>
          <p:cNvPicPr>
            <a:picLocks noChangeAspect="1"/>
          </p:cNvPicPr>
          <p:nvPr/>
        </p:nvPicPr>
        <p:blipFill>
          <a:blip r:embed="rId2"/>
          <a:stretch>
            <a:fillRect/>
          </a:stretch>
        </p:blipFill>
        <p:spPr>
          <a:xfrm>
            <a:off x="2280257" y="1657920"/>
            <a:ext cx="7010343" cy="4733737"/>
          </a:xfrm>
          <a:prstGeom prst="rect">
            <a:avLst/>
          </a:prstGeom>
        </p:spPr>
      </p:pic>
      <p:sp>
        <p:nvSpPr>
          <p:cNvPr id="7" name="Rectangle 6">
            <a:extLst>
              <a:ext uri="{FF2B5EF4-FFF2-40B4-BE49-F238E27FC236}">
                <a16:creationId xmlns:a16="http://schemas.microsoft.com/office/drawing/2014/main" id="{C5B61504-8F52-4851-9865-CC35EB04ED81}"/>
              </a:ext>
            </a:extLst>
          </p:cNvPr>
          <p:cNvSpPr/>
          <p:nvPr/>
        </p:nvSpPr>
        <p:spPr>
          <a:xfrm>
            <a:off x="7352870" y="6548304"/>
            <a:ext cx="4926157" cy="369332"/>
          </a:xfrm>
          <a:prstGeom prst="rect">
            <a:avLst/>
          </a:prstGeom>
        </p:spPr>
        <p:txBody>
          <a:bodyPr wrap="none">
            <a:spAutoFit/>
          </a:bodyPr>
          <a:lstStyle/>
          <a:p>
            <a:r>
              <a:rPr lang="en-IN"/>
              <a:t>https://www.youtube.com/watch?v=dd04w_JLIuQ</a:t>
            </a:r>
          </a:p>
        </p:txBody>
      </p:sp>
    </p:spTree>
    <p:extLst>
      <p:ext uri="{BB962C8B-B14F-4D97-AF65-F5344CB8AC3E}">
        <p14:creationId xmlns:p14="http://schemas.microsoft.com/office/powerpoint/2010/main" val="3195368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4C182-9FC1-4F88-80BC-B29A1C4E6ED7}"/>
              </a:ext>
            </a:extLst>
          </p:cNvPr>
          <p:cNvSpPr>
            <a:spLocks noGrp="1"/>
          </p:cNvSpPr>
          <p:nvPr>
            <p:ph type="title"/>
          </p:nvPr>
        </p:nvSpPr>
        <p:spPr/>
        <p:txBody>
          <a:bodyPr/>
          <a:lstStyle/>
          <a:p>
            <a:r>
              <a:rPr lang="en-GB" altLang="en-US" sz="3200">
                <a:solidFill>
                  <a:schemeClr val="bg2"/>
                </a:solidFill>
              </a:rPr>
              <a:t>Flue Gas Heat Loss</a:t>
            </a:r>
            <a:endParaRPr lang="en-IN">
              <a:solidFill>
                <a:schemeClr val="bg2"/>
              </a:solidFill>
            </a:endParaRPr>
          </a:p>
        </p:txBody>
      </p:sp>
      <p:sp>
        <p:nvSpPr>
          <p:cNvPr id="4" name="Footer Placeholder 3">
            <a:extLst>
              <a:ext uri="{FF2B5EF4-FFF2-40B4-BE49-F238E27FC236}">
                <a16:creationId xmlns:a16="http://schemas.microsoft.com/office/drawing/2014/main" id="{3544BF59-95DA-49E0-B906-24DB1C6F52D0}"/>
              </a:ext>
            </a:extLst>
          </p:cNvPr>
          <p:cNvSpPr>
            <a:spLocks noGrp="1"/>
          </p:cNvSpPr>
          <p:nvPr>
            <p:ph type="ftr" sz="quarter" idx="11"/>
          </p:nvPr>
        </p:nvSpPr>
        <p:spPr/>
        <p:txBody>
          <a:bodyPr/>
          <a:lstStyle/>
          <a:p>
            <a:r>
              <a:rPr lang="en-IN"/>
              <a:t>EN 410/607 Energy Management</a:t>
            </a:r>
          </a:p>
        </p:txBody>
      </p:sp>
      <p:sp>
        <p:nvSpPr>
          <p:cNvPr id="5" name="Slide Number Placeholder 4">
            <a:extLst>
              <a:ext uri="{FF2B5EF4-FFF2-40B4-BE49-F238E27FC236}">
                <a16:creationId xmlns:a16="http://schemas.microsoft.com/office/drawing/2014/main" id="{6D5F1347-AF71-4D8D-8447-2B84D9D84F3C}"/>
              </a:ext>
            </a:extLst>
          </p:cNvPr>
          <p:cNvSpPr>
            <a:spLocks noGrp="1"/>
          </p:cNvSpPr>
          <p:nvPr>
            <p:ph type="sldNum" sz="quarter" idx="12"/>
          </p:nvPr>
        </p:nvSpPr>
        <p:spPr/>
        <p:txBody>
          <a:bodyPr/>
          <a:lstStyle/>
          <a:p>
            <a:fld id="{BD266BE7-899D-4075-917F-DBDE33B6B692}" type="slidenum">
              <a:rPr lang="en-IN" smtClean="0"/>
              <a:t>3</a:t>
            </a:fld>
            <a:endParaRPr lang="en-IN"/>
          </a:p>
        </p:txBody>
      </p:sp>
      <p:pic>
        <p:nvPicPr>
          <p:cNvPr id="6" name="Content Placeholder 5">
            <a:extLst>
              <a:ext uri="{FF2B5EF4-FFF2-40B4-BE49-F238E27FC236}">
                <a16:creationId xmlns:a16="http://schemas.microsoft.com/office/drawing/2014/main" id="{E45532B2-D3E6-446A-9C58-B5C708188549}"/>
              </a:ext>
            </a:extLst>
          </p:cNvPr>
          <p:cNvPicPr>
            <a:picLocks noGrp="1" noChangeAspect="1"/>
          </p:cNvPicPr>
          <p:nvPr>
            <p:ph idx="1"/>
          </p:nvPr>
        </p:nvPicPr>
        <p:blipFill>
          <a:blip r:embed="rId2"/>
          <a:stretch>
            <a:fillRect/>
          </a:stretch>
        </p:blipFill>
        <p:spPr>
          <a:xfrm>
            <a:off x="1367246" y="1899978"/>
            <a:ext cx="9075084" cy="3237232"/>
          </a:xfrm>
          <a:prstGeom prst="rect">
            <a:avLst/>
          </a:prstGeom>
        </p:spPr>
      </p:pic>
      <p:sp>
        <p:nvSpPr>
          <p:cNvPr id="7" name="TextBox 6">
            <a:extLst>
              <a:ext uri="{FF2B5EF4-FFF2-40B4-BE49-F238E27FC236}">
                <a16:creationId xmlns:a16="http://schemas.microsoft.com/office/drawing/2014/main" id="{343D1D79-45FD-4DA7-8925-60D25748F7ED}"/>
              </a:ext>
            </a:extLst>
          </p:cNvPr>
          <p:cNvSpPr txBox="1"/>
          <p:nvPr/>
        </p:nvSpPr>
        <p:spPr>
          <a:xfrm>
            <a:off x="1280160" y="5437101"/>
            <a:ext cx="10911840" cy="646331"/>
          </a:xfrm>
          <a:prstGeom prst="rect">
            <a:avLst/>
          </a:prstGeom>
          <a:noFill/>
        </p:spPr>
        <p:txBody>
          <a:bodyPr wrap="square" rtlCol="0">
            <a:spAutoFit/>
          </a:bodyPr>
          <a:lstStyle/>
          <a:p>
            <a:r>
              <a:rPr lang="en-IN"/>
              <a:t>m = Total mass of flue gas – Mass of water vapor </a:t>
            </a:r>
          </a:p>
          <a:p>
            <a:r>
              <a:rPr lang="en-IN"/>
              <a:t>     = Mass of air flow rate + Mass of fuel rate – (9*Hydrogen content in fuel )- Moisture content in fuel (and air)  </a:t>
            </a:r>
          </a:p>
        </p:txBody>
      </p:sp>
      <p:sp>
        <p:nvSpPr>
          <p:cNvPr id="3" name="TextBox 2">
            <a:extLst>
              <a:ext uri="{FF2B5EF4-FFF2-40B4-BE49-F238E27FC236}">
                <a16:creationId xmlns:a16="http://schemas.microsoft.com/office/drawing/2014/main" id="{2D5CEE63-C3BA-40EA-8733-23D11D4C20FE}"/>
              </a:ext>
            </a:extLst>
          </p:cNvPr>
          <p:cNvSpPr txBox="1"/>
          <p:nvPr/>
        </p:nvSpPr>
        <p:spPr>
          <a:xfrm>
            <a:off x="2595154" y="6356350"/>
            <a:ext cx="2246812" cy="369332"/>
          </a:xfrm>
          <a:prstGeom prst="rect">
            <a:avLst/>
          </a:prstGeom>
          <a:noFill/>
        </p:spPr>
        <p:txBody>
          <a:bodyPr wrap="square" rtlCol="0">
            <a:spAutoFit/>
          </a:bodyPr>
          <a:lstStyle/>
          <a:p>
            <a:r>
              <a:rPr lang="en-IN"/>
              <a:t>Cp = 0.24 kcal/kg</a:t>
            </a:r>
          </a:p>
        </p:txBody>
      </p:sp>
    </p:spTree>
    <p:extLst>
      <p:ext uri="{BB962C8B-B14F-4D97-AF65-F5344CB8AC3E}">
        <p14:creationId xmlns:p14="http://schemas.microsoft.com/office/powerpoint/2010/main" val="3746603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E514C-F1D0-469C-9CB9-2DC4867C8316}"/>
              </a:ext>
            </a:extLst>
          </p:cNvPr>
          <p:cNvSpPr>
            <a:spLocks noGrp="1"/>
          </p:cNvSpPr>
          <p:nvPr>
            <p:ph type="title"/>
          </p:nvPr>
        </p:nvSpPr>
        <p:spPr/>
        <p:txBody>
          <a:bodyPr/>
          <a:lstStyle/>
          <a:p>
            <a:r>
              <a:rPr lang="en-IN"/>
              <a:t>Mass flow rate of air</a:t>
            </a:r>
          </a:p>
        </p:txBody>
      </p:sp>
      <p:sp>
        <p:nvSpPr>
          <p:cNvPr id="3" name="Content Placeholder 2">
            <a:extLst>
              <a:ext uri="{FF2B5EF4-FFF2-40B4-BE49-F238E27FC236}">
                <a16:creationId xmlns:a16="http://schemas.microsoft.com/office/drawing/2014/main" id="{68C561E5-5EED-4131-890D-89F64982B73E}"/>
              </a:ext>
            </a:extLst>
          </p:cNvPr>
          <p:cNvSpPr>
            <a:spLocks noGrp="1"/>
          </p:cNvSpPr>
          <p:nvPr>
            <p:ph idx="1"/>
          </p:nvPr>
        </p:nvSpPr>
        <p:spPr/>
        <p:txBody>
          <a:bodyPr>
            <a:normAutofit/>
          </a:bodyPr>
          <a:lstStyle/>
          <a:p>
            <a:pPr>
              <a:buFont typeface="Wingdings" panose="05000000000000000000" pitchFamily="2" charset="2"/>
              <a:buChar char="Ø"/>
            </a:pPr>
            <a:r>
              <a:rPr lang="en-IN" sz="2000"/>
              <a:t>Theoretical air</a:t>
            </a:r>
          </a:p>
          <a:p>
            <a:pPr>
              <a:buFont typeface="Wingdings" panose="05000000000000000000" pitchFamily="2" charset="2"/>
              <a:buChar char="Ø"/>
            </a:pPr>
            <a:r>
              <a:rPr lang="en-IN" sz="2000"/>
              <a:t>Excess air</a:t>
            </a:r>
          </a:p>
          <a:p>
            <a:pPr>
              <a:buFont typeface="Wingdings" panose="05000000000000000000" pitchFamily="2" charset="2"/>
              <a:buChar char="Ø"/>
            </a:pPr>
            <a:r>
              <a:rPr lang="en-IN" sz="2000"/>
              <a:t>Actual mass of supplied air</a:t>
            </a:r>
          </a:p>
          <a:p>
            <a:endParaRPr lang="en-IN" sz="2000"/>
          </a:p>
        </p:txBody>
      </p:sp>
      <p:sp>
        <p:nvSpPr>
          <p:cNvPr id="4" name="Footer Placeholder 3">
            <a:extLst>
              <a:ext uri="{FF2B5EF4-FFF2-40B4-BE49-F238E27FC236}">
                <a16:creationId xmlns:a16="http://schemas.microsoft.com/office/drawing/2014/main" id="{D3E4293D-CF8E-446A-968A-704496682031}"/>
              </a:ext>
            </a:extLst>
          </p:cNvPr>
          <p:cNvSpPr>
            <a:spLocks noGrp="1"/>
          </p:cNvSpPr>
          <p:nvPr>
            <p:ph type="ftr" sz="quarter" idx="11"/>
          </p:nvPr>
        </p:nvSpPr>
        <p:spPr/>
        <p:txBody>
          <a:bodyPr/>
          <a:lstStyle/>
          <a:p>
            <a:r>
              <a:rPr lang="en-IN"/>
              <a:t>EN 410/607 Energy Management</a:t>
            </a:r>
          </a:p>
        </p:txBody>
      </p:sp>
      <p:sp>
        <p:nvSpPr>
          <p:cNvPr id="5" name="Slide Number Placeholder 4">
            <a:extLst>
              <a:ext uri="{FF2B5EF4-FFF2-40B4-BE49-F238E27FC236}">
                <a16:creationId xmlns:a16="http://schemas.microsoft.com/office/drawing/2014/main" id="{09122633-7E1A-45E3-8BA0-D054A0D0030E}"/>
              </a:ext>
            </a:extLst>
          </p:cNvPr>
          <p:cNvSpPr>
            <a:spLocks noGrp="1"/>
          </p:cNvSpPr>
          <p:nvPr>
            <p:ph type="sldNum" sz="quarter" idx="12"/>
          </p:nvPr>
        </p:nvSpPr>
        <p:spPr/>
        <p:txBody>
          <a:bodyPr/>
          <a:lstStyle/>
          <a:p>
            <a:fld id="{BD266BE7-899D-4075-917F-DBDE33B6B692}" type="slidenum">
              <a:rPr lang="en-IN" smtClean="0"/>
              <a:t>4</a:t>
            </a:fld>
            <a:endParaRPr lang="en-IN"/>
          </a:p>
        </p:txBody>
      </p:sp>
      <p:pic>
        <p:nvPicPr>
          <p:cNvPr id="6" name="Picture 5">
            <a:extLst>
              <a:ext uri="{FF2B5EF4-FFF2-40B4-BE49-F238E27FC236}">
                <a16:creationId xmlns:a16="http://schemas.microsoft.com/office/drawing/2014/main" id="{1E1F9CFA-027A-4E0A-9A62-017260CC83DF}"/>
              </a:ext>
            </a:extLst>
          </p:cNvPr>
          <p:cNvPicPr>
            <a:picLocks noChangeAspect="1"/>
          </p:cNvPicPr>
          <p:nvPr/>
        </p:nvPicPr>
        <p:blipFill rotWithShape="1">
          <a:blip r:embed="rId2"/>
          <a:srcRect t="-1" r="9062" b="2469"/>
          <a:stretch/>
        </p:blipFill>
        <p:spPr>
          <a:xfrm>
            <a:off x="5200417" y="3929120"/>
            <a:ext cx="6991583" cy="1624505"/>
          </a:xfrm>
          <a:prstGeom prst="rect">
            <a:avLst/>
          </a:prstGeom>
        </p:spPr>
      </p:pic>
      <p:sp>
        <p:nvSpPr>
          <p:cNvPr id="9" name="Rectangle 8">
            <a:extLst>
              <a:ext uri="{FF2B5EF4-FFF2-40B4-BE49-F238E27FC236}">
                <a16:creationId xmlns:a16="http://schemas.microsoft.com/office/drawing/2014/main" id="{4B3024CF-46E1-43FA-873C-9F17194992A4}"/>
              </a:ext>
            </a:extLst>
          </p:cNvPr>
          <p:cNvSpPr/>
          <p:nvPr/>
        </p:nvSpPr>
        <p:spPr>
          <a:xfrm>
            <a:off x="5581977" y="1828456"/>
            <a:ext cx="6096000" cy="1477328"/>
          </a:xfrm>
          <a:prstGeom prst="rect">
            <a:avLst/>
          </a:prstGeom>
        </p:spPr>
        <p:txBody>
          <a:bodyPr>
            <a:spAutoFit/>
          </a:bodyPr>
          <a:lstStyle/>
          <a:p>
            <a:pPr algn="ctr"/>
            <a:r>
              <a:rPr lang="en-US" altLang="en-US" b="1">
                <a:solidFill>
                  <a:srgbClr val="0070C0"/>
                </a:solidFill>
              </a:rPr>
              <a:t>C + O</a:t>
            </a:r>
            <a:r>
              <a:rPr lang="en-US" altLang="en-US" b="1" baseline="-25000">
                <a:solidFill>
                  <a:srgbClr val="0070C0"/>
                </a:solidFill>
              </a:rPr>
              <a:t>2 </a:t>
            </a:r>
            <a:r>
              <a:rPr lang="en-US" altLang="en-US" b="1">
                <a:solidFill>
                  <a:srgbClr val="0070C0"/>
                </a:solidFill>
                <a:sym typeface="Symbol" panose="05050102010706020507" pitchFamily="18" charset="2"/>
              </a:rPr>
              <a:t></a:t>
            </a:r>
            <a:r>
              <a:rPr lang="en-US" altLang="en-US" b="1">
                <a:solidFill>
                  <a:srgbClr val="0070C0"/>
                </a:solidFill>
              </a:rPr>
              <a:t> CO</a:t>
            </a:r>
            <a:r>
              <a:rPr lang="en-US" altLang="en-US" b="1" baseline="-25000">
                <a:solidFill>
                  <a:srgbClr val="0070C0"/>
                </a:solidFill>
              </a:rPr>
              <a:t>2</a:t>
            </a:r>
            <a:r>
              <a:rPr lang="en-US" altLang="en-US" b="1">
                <a:solidFill>
                  <a:srgbClr val="0070C0"/>
                </a:solidFill>
              </a:rPr>
              <a:t> + 8084 kcal/kg of carbon burnt</a:t>
            </a:r>
          </a:p>
          <a:p>
            <a:pPr algn="ctr"/>
            <a:endParaRPr lang="en-US" altLang="en-US" b="1">
              <a:solidFill>
                <a:srgbClr val="0070C0"/>
              </a:solidFill>
              <a:cs typeface="Times New Roman" panose="02020603050405020304" pitchFamily="18" charset="0"/>
            </a:endParaRPr>
          </a:p>
          <a:p>
            <a:pPr algn="ctr"/>
            <a:r>
              <a:rPr lang="en-US" altLang="en-US" b="1">
                <a:solidFill>
                  <a:srgbClr val="0070C0"/>
                </a:solidFill>
                <a:cs typeface="Times New Roman" panose="02020603050405020304" pitchFamily="18" charset="0"/>
              </a:rPr>
              <a:t>H</a:t>
            </a:r>
            <a:r>
              <a:rPr lang="en-US" altLang="en-US" b="1" baseline="-25000">
                <a:solidFill>
                  <a:srgbClr val="0070C0"/>
                </a:solidFill>
                <a:cs typeface="Times New Roman" panose="02020603050405020304" pitchFamily="18" charset="0"/>
              </a:rPr>
              <a:t>2</a:t>
            </a:r>
            <a:r>
              <a:rPr lang="en-US" altLang="en-US" b="1">
                <a:solidFill>
                  <a:srgbClr val="0070C0"/>
                </a:solidFill>
                <a:cs typeface="Times New Roman" panose="02020603050405020304" pitchFamily="18" charset="0"/>
              </a:rPr>
              <a:t> +1/2 O</a:t>
            </a:r>
            <a:r>
              <a:rPr lang="en-US" altLang="en-US" b="1" baseline="-25000">
                <a:solidFill>
                  <a:srgbClr val="0070C0"/>
                </a:solidFill>
                <a:cs typeface="Times New Roman" panose="02020603050405020304" pitchFamily="18" charset="0"/>
              </a:rPr>
              <a:t>2</a:t>
            </a:r>
            <a:r>
              <a:rPr lang="en-US" altLang="en-US" b="1">
                <a:solidFill>
                  <a:srgbClr val="0070C0"/>
                </a:solidFill>
                <a:cs typeface="Times New Roman" panose="02020603050405020304" pitchFamily="18" charset="0"/>
              </a:rPr>
              <a:t> </a:t>
            </a:r>
            <a:r>
              <a:rPr lang="en-US" altLang="en-US" b="1">
                <a:solidFill>
                  <a:srgbClr val="0070C0"/>
                </a:solidFill>
                <a:sym typeface="Symbol" panose="05050102010706020507" pitchFamily="18" charset="2"/>
              </a:rPr>
              <a:t></a:t>
            </a:r>
            <a:r>
              <a:rPr lang="en-US" altLang="en-US" b="1">
                <a:solidFill>
                  <a:srgbClr val="0070C0"/>
                </a:solidFill>
                <a:cs typeface="Times New Roman" panose="02020603050405020304" pitchFamily="18" charset="0"/>
              </a:rPr>
              <a:t> H</a:t>
            </a:r>
            <a:r>
              <a:rPr lang="en-US" altLang="en-US" b="1" baseline="-25000">
                <a:solidFill>
                  <a:srgbClr val="0070C0"/>
                </a:solidFill>
                <a:cs typeface="Times New Roman" panose="02020603050405020304" pitchFamily="18" charset="0"/>
              </a:rPr>
              <a:t>2</a:t>
            </a:r>
            <a:r>
              <a:rPr lang="en-US" altLang="en-US" b="1">
                <a:solidFill>
                  <a:srgbClr val="0070C0"/>
                </a:solidFill>
                <a:cs typeface="Times New Roman" panose="02020603050405020304" pitchFamily="18" charset="0"/>
              </a:rPr>
              <a:t>O + </a:t>
            </a:r>
            <a:r>
              <a:rPr lang="en-US" altLang="en-US" b="1">
                <a:solidFill>
                  <a:srgbClr val="0070C0"/>
                </a:solidFill>
              </a:rPr>
              <a:t>28922 kcal/kg of </a:t>
            </a:r>
            <a:r>
              <a:rPr lang="en-US" altLang="en-US" b="1">
                <a:solidFill>
                  <a:srgbClr val="0070C0"/>
                </a:solidFill>
                <a:cs typeface="Times New Roman" panose="02020603050405020304" pitchFamily="18" charset="0"/>
              </a:rPr>
              <a:t>H</a:t>
            </a:r>
            <a:r>
              <a:rPr lang="en-US" altLang="en-US" b="1" baseline="-25000">
                <a:solidFill>
                  <a:srgbClr val="0070C0"/>
                </a:solidFill>
                <a:cs typeface="Times New Roman" panose="02020603050405020304" pitchFamily="18" charset="0"/>
              </a:rPr>
              <a:t>2</a:t>
            </a:r>
            <a:r>
              <a:rPr lang="en-US" altLang="en-US" b="1">
                <a:solidFill>
                  <a:srgbClr val="0070C0"/>
                </a:solidFill>
              </a:rPr>
              <a:t> </a:t>
            </a:r>
          </a:p>
          <a:p>
            <a:pPr algn="ctr"/>
            <a:endParaRPr lang="en-US" altLang="en-US" b="1">
              <a:solidFill>
                <a:srgbClr val="0070C0"/>
              </a:solidFill>
            </a:endParaRPr>
          </a:p>
          <a:p>
            <a:pPr algn="ctr"/>
            <a:r>
              <a:rPr lang="en-US" altLang="en-US" b="1">
                <a:solidFill>
                  <a:srgbClr val="0070C0"/>
                </a:solidFill>
              </a:rPr>
              <a:t>S + O</a:t>
            </a:r>
            <a:r>
              <a:rPr lang="en-US" altLang="en-US" b="1" baseline="-25000">
                <a:solidFill>
                  <a:srgbClr val="0070C0"/>
                </a:solidFill>
              </a:rPr>
              <a:t>2 </a:t>
            </a:r>
            <a:r>
              <a:rPr lang="en-US" altLang="en-US" b="1">
                <a:solidFill>
                  <a:srgbClr val="0070C0"/>
                </a:solidFill>
                <a:sym typeface="Symbol" panose="05050102010706020507" pitchFamily="18" charset="2"/>
              </a:rPr>
              <a:t></a:t>
            </a:r>
            <a:r>
              <a:rPr lang="en-US" altLang="en-US" b="1">
                <a:solidFill>
                  <a:srgbClr val="0070C0"/>
                </a:solidFill>
              </a:rPr>
              <a:t> SO</a:t>
            </a:r>
            <a:r>
              <a:rPr lang="en-US" altLang="en-US" b="1" baseline="-25000">
                <a:solidFill>
                  <a:srgbClr val="0070C0"/>
                </a:solidFill>
              </a:rPr>
              <a:t>2</a:t>
            </a:r>
            <a:r>
              <a:rPr lang="en-US" altLang="en-US" b="1">
                <a:solidFill>
                  <a:srgbClr val="0070C0"/>
                </a:solidFill>
              </a:rPr>
              <a:t> + 2224 kcal/kg of S</a:t>
            </a:r>
          </a:p>
        </p:txBody>
      </p:sp>
    </p:spTree>
    <p:extLst>
      <p:ext uri="{BB962C8B-B14F-4D97-AF65-F5344CB8AC3E}">
        <p14:creationId xmlns:p14="http://schemas.microsoft.com/office/powerpoint/2010/main" val="871965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25E3941A-6E9C-4C2B-8C8E-55DF93A05036}"/>
              </a:ext>
            </a:extLst>
          </p:cNvPr>
          <p:cNvSpPr>
            <a:spLocks noGrp="1" noChangeArrowheads="1"/>
          </p:cNvSpPr>
          <p:nvPr>
            <p:ph type="title"/>
          </p:nvPr>
        </p:nvSpPr>
        <p:spPr/>
        <p:txBody>
          <a:bodyPr>
            <a:normAutofit/>
          </a:bodyPr>
          <a:lstStyle/>
          <a:p>
            <a:r>
              <a:rPr lang="en-GB" altLang="en-US" sz="2800">
                <a:solidFill>
                  <a:schemeClr val="bg2"/>
                </a:solidFill>
              </a:rPr>
              <a:t>Heat Loss due to the formation of water </a:t>
            </a:r>
          </a:p>
        </p:txBody>
      </p:sp>
      <p:pic>
        <p:nvPicPr>
          <p:cNvPr id="3" name="Picture 2">
            <a:extLst>
              <a:ext uri="{FF2B5EF4-FFF2-40B4-BE49-F238E27FC236}">
                <a16:creationId xmlns:a16="http://schemas.microsoft.com/office/drawing/2014/main" id="{1311DFEB-2BB4-468D-9C2B-C426D5C5A11B}"/>
              </a:ext>
            </a:extLst>
          </p:cNvPr>
          <p:cNvPicPr>
            <a:picLocks noChangeAspect="1"/>
          </p:cNvPicPr>
          <p:nvPr/>
        </p:nvPicPr>
        <p:blipFill>
          <a:blip r:embed="rId2"/>
          <a:stretch>
            <a:fillRect/>
          </a:stretch>
        </p:blipFill>
        <p:spPr>
          <a:xfrm>
            <a:off x="1626532" y="2132818"/>
            <a:ext cx="8963091" cy="3810000"/>
          </a:xfrm>
          <a:prstGeom prst="rect">
            <a:avLst/>
          </a:prstGeom>
        </p:spPr>
      </p:pic>
      <p:sp>
        <p:nvSpPr>
          <p:cNvPr id="5" name="TextBox 4">
            <a:extLst>
              <a:ext uri="{FF2B5EF4-FFF2-40B4-BE49-F238E27FC236}">
                <a16:creationId xmlns:a16="http://schemas.microsoft.com/office/drawing/2014/main" id="{735B9C0D-35E3-4942-BAC8-56BBC91FCCF1}"/>
              </a:ext>
            </a:extLst>
          </p:cNvPr>
          <p:cNvSpPr txBox="1"/>
          <p:nvPr/>
        </p:nvSpPr>
        <p:spPr>
          <a:xfrm>
            <a:off x="7811589" y="6247180"/>
            <a:ext cx="2899954" cy="369332"/>
          </a:xfrm>
          <a:prstGeom prst="rect">
            <a:avLst/>
          </a:prstGeom>
          <a:noFill/>
        </p:spPr>
        <p:txBody>
          <a:bodyPr wrap="square" rtlCol="0">
            <a:spAutoFit/>
          </a:bodyPr>
          <a:lstStyle/>
          <a:p>
            <a:r>
              <a:rPr lang="en-IN"/>
              <a:t>Cp = 0.45 kcal/kg</a:t>
            </a:r>
          </a:p>
        </p:txBody>
      </p:sp>
    </p:spTree>
    <p:extLst>
      <p:ext uri="{BB962C8B-B14F-4D97-AF65-F5344CB8AC3E}">
        <p14:creationId xmlns:p14="http://schemas.microsoft.com/office/powerpoint/2010/main" val="2989591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40828EAC-541D-4E2C-B5A9-4505842762F7}"/>
              </a:ext>
            </a:extLst>
          </p:cNvPr>
          <p:cNvSpPr>
            <a:spLocks noGrp="1" noChangeArrowheads="1"/>
          </p:cNvSpPr>
          <p:nvPr>
            <p:ph type="title"/>
          </p:nvPr>
        </p:nvSpPr>
        <p:spPr>
          <a:xfrm>
            <a:off x="844323" y="475052"/>
            <a:ext cx="9628632" cy="1362113"/>
          </a:xfrm>
        </p:spPr>
        <p:txBody>
          <a:bodyPr>
            <a:normAutofit/>
          </a:bodyPr>
          <a:lstStyle/>
          <a:p>
            <a:r>
              <a:rPr lang="en-GB" altLang="en-US" sz="2800">
                <a:solidFill>
                  <a:schemeClr val="bg2"/>
                </a:solidFill>
              </a:rPr>
              <a:t>Heat Loss due to Moisture in Fuel</a:t>
            </a:r>
          </a:p>
        </p:txBody>
      </p:sp>
      <p:pic>
        <p:nvPicPr>
          <p:cNvPr id="2" name="Picture 1">
            <a:extLst>
              <a:ext uri="{FF2B5EF4-FFF2-40B4-BE49-F238E27FC236}">
                <a16:creationId xmlns:a16="http://schemas.microsoft.com/office/drawing/2014/main" id="{91A5CD2F-687A-4444-A24E-74E9C385BFA1}"/>
              </a:ext>
            </a:extLst>
          </p:cNvPr>
          <p:cNvPicPr>
            <a:picLocks noChangeAspect="1"/>
          </p:cNvPicPr>
          <p:nvPr/>
        </p:nvPicPr>
        <p:blipFill>
          <a:blip r:embed="rId2"/>
          <a:stretch>
            <a:fillRect/>
          </a:stretch>
        </p:blipFill>
        <p:spPr>
          <a:xfrm>
            <a:off x="1701629" y="1981200"/>
            <a:ext cx="8788743" cy="3429000"/>
          </a:xfrm>
          <a:prstGeom prst="rect">
            <a:avLst/>
          </a:prstGeom>
        </p:spPr>
      </p:pic>
      <p:sp>
        <p:nvSpPr>
          <p:cNvPr id="5" name="TextBox 4">
            <a:extLst>
              <a:ext uri="{FF2B5EF4-FFF2-40B4-BE49-F238E27FC236}">
                <a16:creationId xmlns:a16="http://schemas.microsoft.com/office/drawing/2014/main" id="{F14CF163-EA8C-441C-A86A-32E8F286D0B6}"/>
              </a:ext>
            </a:extLst>
          </p:cNvPr>
          <p:cNvSpPr txBox="1"/>
          <p:nvPr/>
        </p:nvSpPr>
        <p:spPr>
          <a:xfrm>
            <a:off x="7881257" y="5820460"/>
            <a:ext cx="2899954" cy="369332"/>
          </a:xfrm>
          <a:prstGeom prst="rect">
            <a:avLst/>
          </a:prstGeom>
          <a:noFill/>
        </p:spPr>
        <p:txBody>
          <a:bodyPr wrap="square" rtlCol="0">
            <a:spAutoFit/>
          </a:bodyPr>
          <a:lstStyle/>
          <a:p>
            <a:r>
              <a:rPr lang="en-IN"/>
              <a:t>Cp = 0.45 kcal/kg</a:t>
            </a:r>
          </a:p>
        </p:txBody>
      </p:sp>
    </p:spTree>
    <p:extLst>
      <p:ext uri="{BB962C8B-B14F-4D97-AF65-F5344CB8AC3E}">
        <p14:creationId xmlns:p14="http://schemas.microsoft.com/office/powerpoint/2010/main" val="386843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40828EAC-541D-4E2C-B5A9-4505842762F7}"/>
              </a:ext>
            </a:extLst>
          </p:cNvPr>
          <p:cNvSpPr>
            <a:spLocks noGrp="1" noChangeArrowheads="1"/>
          </p:cNvSpPr>
          <p:nvPr>
            <p:ph type="title"/>
          </p:nvPr>
        </p:nvSpPr>
        <p:spPr/>
        <p:txBody>
          <a:bodyPr>
            <a:normAutofit/>
          </a:bodyPr>
          <a:lstStyle/>
          <a:p>
            <a:r>
              <a:rPr lang="en-GB" altLang="en-US" sz="2800">
                <a:solidFill>
                  <a:schemeClr val="bg2"/>
                </a:solidFill>
              </a:rPr>
              <a:t>Heat Loss due to Moisture in Air</a:t>
            </a:r>
          </a:p>
        </p:txBody>
      </p:sp>
      <p:pic>
        <p:nvPicPr>
          <p:cNvPr id="3" name="Picture 2">
            <a:extLst>
              <a:ext uri="{FF2B5EF4-FFF2-40B4-BE49-F238E27FC236}">
                <a16:creationId xmlns:a16="http://schemas.microsoft.com/office/drawing/2014/main" id="{4C898334-30B2-412A-9C5E-71E80654C09A}"/>
              </a:ext>
            </a:extLst>
          </p:cNvPr>
          <p:cNvPicPr>
            <a:picLocks noChangeAspect="1"/>
          </p:cNvPicPr>
          <p:nvPr/>
        </p:nvPicPr>
        <p:blipFill>
          <a:blip r:embed="rId2"/>
          <a:stretch>
            <a:fillRect/>
          </a:stretch>
        </p:blipFill>
        <p:spPr>
          <a:xfrm>
            <a:off x="1497874" y="1931127"/>
            <a:ext cx="8957396" cy="3278627"/>
          </a:xfrm>
          <a:prstGeom prst="rect">
            <a:avLst/>
          </a:prstGeom>
        </p:spPr>
      </p:pic>
      <p:sp>
        <p:nvSpPr>
          <p:cNvPr id="5" name="TextBox 4">
            <a:extLst>
              <a:ext uri="{FF2B5EF4-FFF2-40B4-BE49-F238E27FC236}">
                <a16:creationId xmlns:a16="http://schemas.microsoft.com/office/drawing/2014/main" id="{469762EC-CC57-47DF-9334-F5C5AD95DB32}"/>
              </a:ext>
            </a:extLst>
          </p:cNvPr>
          <p:cNvSpPr txBox="1"/>
          <p:nvPr/>
        </p:nvSpPr>
        <p:spPr>
          <a:xfrm>
            <a:off x="7916092" y="5572047"/>
            <a:ext cx="2899954" cy="369332"/>
          </a:xfrm>
          <a:prstGeom prst="rect">
            <a:avLst/>
          </a:prstGeom>
          <a:noFill/>
        </p:spPr>
        <p:txBody>
          <a:bodyPr wrap="square" rtlCol="0">
            <a:spAutoFit/>
          </a:bodyPr>
          <a:lstStyle/>
          <a:p>
            <a:r>
              <a:rPr lang="en-IN"/>
              <a:t>Cp = 0.45 kcal/kg</a:t>
            </a:r>
          </a:p>
        </p:txBody>
      </p:sp>
    </p:spTree>
    <p:extLst>
      <p:ext uri="{BB962C8B-B14F-4D97-AF65-F5344CB8AC3E}">
        <p14:creationId xmlns:p14="http://schemas.microsoft.com/office/powerpoint/2010/main" val="3317152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61594AE3-58A6-4B94-9672-B9EC839B224A}"/>
              </a:ext>
            </a:extLst>
          </p:cNvPr>
          <p:cNvSpPr>
            <a:spLocks noGrp="1" noChangeArrowheads="1"/>
          </p:cNvSpPr>
          <p:nvPr>
            <p:ph type="title"/>
          </p:nvPr>
        </p:nvSpPr>
        <p:spPr/>
        <p:txBody>
          <a:bodyPr/>
          <a:lstStyle/>
          <a:p>
            <a:pPr>
              <a:lnSpc>
                <a:spcPct val="90000"/>
              </a:lnSpc>
            </a:pPr>
            <a:r>
              <a:rPr lang="en-US" altLang="en-US"/>
              <a:t>Surface heat loss</a:t>
            </a:r>
          </a:p>
        </p:txBody>
      </p:sp>
      <p:sp>
        <p:nvSpPr>
          <p:cNvPr id="18435" name="Rectangle 3">
            <a:extLst>
              <a:ext uri="{FF2B5EF4-FFF2-40B4-BE49-F238E27FC236}">
                <a16:creationId xmlns:a16="http://schemas.microsoft.com/office/drawing/2014/main" id="{8215F2C4-D579-4884-89F7-E09497C6C32F}"/>
              </a:ext>
            </a:extLst>
          </p:cNvPr>
          <p:cNvSpPr>
            <a:spLocks noGrp="1" noChangeArrowheads="1"/>
          </p:cNvSpPr>
          <p:nvPr>
            <p:ph idx="1"/>
          </p:nvPr>
        </p:nvSpPr>
        <p:spPr>
          <a:xfrm>
            <a:off x="0" y="2164624"/>
            <a:ext cx="9628632" cy="3986213"/>
          </a:xfrm>
        </p:spPr>
        <p:txBody>
          <a:bodyPr>
            <a:normAutofit/>
          </a:bodyPr>
          <a:lstStyle/>
          <a:p>
            <a:pPr algn="just">
              <a:lnSpc>
                <a:spcPct val="150000"/>
              </a:lnSpc>
            </a:pPr>
            <a:r>
              <a:rPr lang="en-US" altLang="en-US" sz="1800"/>
              <a:t>Difficult to estimate </a:t>
            </a:r>
          </a:p>
          <a:p>
            <a:pPr algn="just">
              <a:lnSpc>
                <a:spcPct val="150000"/>
              </a:lnSpc>
            </a:pPr>
            <a:r>
              <a:rPr lang="en-US" altLang="en-US" sz="1800"/>
              <a:t>Assumed based on type and size of boiler </a:t>
            </a:r>
          </a:p>
          <a:p>
            <a:pPr algn="just">
              <a:lnSpc>
                <a:spcPct val="150000"/>
              </a:lnSpc>
              <a:buFont typeface="Wingdings" panose="05000000000000000000" pitchFamily="2" charset="2"/>
              <a:buChar char="Ø"/>
            </a:pPr>
            <a:r>
              <a:rPr lang="en-US" altLang="en-US" sz="1800"/>
              <a:t>Industrial fire tube boiler – 1.5 to 2.5 %</a:t>
            </a:r>
          </a:p>
          <a:p>
            <a:pPr algn="just">
              <a:lnSpc>
                <a:spcPct val="150000"/>
              </a:lnSpc>
              <a:buFont typeface="Wingdings" panose="05000000000000000000" pitchFamily="2" charset="2"/>
              <a:buChar char="Ø"/>
            </a:pPr>
            <a:r>
              <a:rPr lang="en-US" altLang="en-US" sz="1800"/>
              <a:t>Industrial water tube boiler – 2 to 3 %</a:t>
            </a:r>
          </a:p>
          <a:p>
            <a:pPr algn="just">
              <a:lnSpc>
                <a:spcPct val="150000"/>
              </a:lnSpc>
              <a:buFont typeface="Wingdings" panose="05000000000000000000" pitchFamily="2" charset="2"/>
              <a:buChar char="Ø"/>
            </a:pPr>
            <a:r>
              <a:rPr lang="en-US" altLang="en-US" sz="1800"/>
              <a:t>Power station boiler – 0.4 to 1%</a:t>
            </a:r>
          </a:p>
          <a:p>
            <a:pPr algn="just">
              <a:lnSpc>
                <a:spcPct val="150000"/>
              </a:lnSpc>
            </a:pPr>
            <a:endParaRPr lang="en-US" altLang="en-US" sz="1800"/>
          </a:p>
          <a:p>
            <a:pPr algn="just">
              <a:lnSpc>
                <a:spcPct val="150000"/>
              </a:lnSpc>
            </a:pPr>
            <a:endParaRPr lang="en-US" altLang="en-US" sz="1800"/>
          </a:p>
        </p:txBody>
      </p:sp>
      <p:pic>
        <p:nvPicPr>
          <p:cNvPr id="2" name="Picture 1">
            <a:extLst>
              <a:ext uri="{FF2B5EF4-FFF2-40B4-BE49-F238E27FC236}">
                <a16:creationId xmlns:a16="http://schemas.microsoft.com/office/drawing/2014/main" id="{9D009698-04AF-4FCB-B481-62C33F7F39F6}"/>
              </a:ext>
            </a:extLst>
          </p:cNvPr>
          <p:cNvPicPr>
            <a:picLocks noChangeAspect="1"/>
          </p:cNvPicPr>
          <p:nvPr/>
        </p:nvPicPr>
        <p:blipFill>
          <a:blip r:embed="rId2"/>
          <a:stretch>
            <a:fillRect/>
          </a:stretch>
        </p:blipFill>
        <p:spPr>
          <a:xfrm>
            <a:off x="4288970" y="2653937"/>
            <a:ext cx="7450309" cy="2727959"/>
          </a:xfrm>
          <a:prstGeom prst="rect">
            <a:avLst/>
          </a:prstGeom>
        </p:spPr>
      </p:pic>
      <p:sp>
        <p:nvSpPr>
          <p:cNvPr id="5" name="TextBox 4">
            <a:extLst>
              <a:ext uri="{FF2B5EF4-FFF2-40B4-BE49-F238E27FC236}">
                <a16:creationId xmlns:a16="http://schemas.microsoft.com/office/drawing/2014/main" id="{06F8221D-22FF-459E-92CA-C2AEC294345D}"/>
              </a:ext>
            </a:extLst>
          </p:cNvPr>
          <p:cNvSpPr txBox="1"/>
          <p:nvPr/>
        </p:nvSpPr>
        <p:spPr>
          <a:xfrm>
            <a:off x="7916092" y="5572047"/>
            <a:ext cx="2899954" cy="369332"/>
          </a:xfrm>
          <a:prstGeom prst="rect">
            <a:avLst/>
          </a:prstGeom>
          <a:noFill/>
        </p:spPr>
        <p:txBody>
          <a:bodyPr wrap="square" rtlCol="0">
            <a:spAutoFit/>
          </a:bodyPr>
          <a:lstStyle/>
          <a:p>
            <a:r>
              <a:rPr lang="en-IN"/>
              <a:t>W = 0.86 kcal/hr</a:t>
            </a:r>
          </a:p>
        </p:txBody>
      </p:sp>
    </p:spTree>
    <p:extLst>
      <p:ext uri="{BB962C8B-B14F-4D97-AF65-F5344CB8AC3E}">
        <p14:creationId xmlns:p14="http://schemas.microsoft.com/office/powerpoint/2010/main" val="2254898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40828EAC-541D-4E2C-B5A9-4505842762F7}"/>
              </a:ext>
            </a:extLst>
          </p:cNvPr>
          <p:cNvSpPr>
            <a:spLocks noGrp="1" noChangeArrowheads="1"/>
          </p:cNvSpPr>
          <p:nvPr>
            <p:ph type="title"/>
          </p:nvPr>
        </p:nvSpPr>
        <p:spPr/>
        <p:txBody>
          <a:bodyPr>
            <a:normAutofit/>
          </a:bodyPr>
          <a:lstStyle/>
          <a:p>
            <a:r>
              <a:rPr lang="en-GB" altLang="en-US" sz="2800">
                <a:solidFill>
                  <a:schemeClr val="bg2"/>
                </a:solidFill>
              </a:rPr>
              <a:t>Heat Loss due to Incomplete Combustion</a:t>
            </a:r>
          </a:p>
        </p:txBody>
      </p:sp>
      <p:pic>
        <p:nvPicPr>
          <p:cNvPr id="2" name="Picture 1">
            <a:extLst>
              <a:ext uri="{FF2B5EF4-FFF2-40B4-BE49-F238E27FC236}">
                <a16:creationId xmlns:a16="http://schemas.microsoft.com/office/drawing/2014/main" id="{D38C08D0-42D7-45C6-BF90-443AC59F759D}"/>
              </a:ext>
            </a:extLst>
          </p:cNvPr>
          <p:cNvPicPr>
            <a:picLocks noChangeAspect="1"/>
          </p:cNvPicPr>
          <p:nvPr/>
        </p:nvPicPr>
        <p:blipFill>
          <a:blip r:embed="rId2"/>
          <a:stretch>
            <a:fillRect/>
          </a:stretch>
        </p:blipFill>
        <p:spPr>
          <a:xfrm>
            <a:off x="1280160" y="2131423"/>
            <a:ext cx="6684942" cy="2748254"/>
          </a:xfrm>
          <a:prstGeom prst="rect">
            <a:avLst/>
          </a:prstGeom>
        </p:spPr>
      </p:pic>
      <p:pic>
        <p:nvPicPr>
          <p:cNvPr id="4" name="Picture 3">
            <a:extLst>
              <a:ext uri="{FF2B5EF4-FFF2-40B4-BE49-F238E27FC236}">
                <a16:creationId xmlns:a16="http://schemas.microsoft.com/office/drawing/2014/main" id="{E7E24D0E-42A2-4CF6-B049-1D42D6085BDA}"/>
              </a:ext>
            </a:extLst>
          </p:cNvPr>
          <p:cNvPicPr>
            <a:picLocks noChangeAspect="1"/>
          </p:cNvPicPr>
          <p:nvPr/>
        </p:nvPicPr>
        <p:blipFill>
          <a:blip r:embed="rId3"/>
          <a:stretch>
            <a:fillRect/>
          </a:stretch>
        </p:blipFill>
        <p:spPr>
          <a:xfrm>
            <a:off x="6969299" y="5029544"/>
            <a:ext cx="5062718" cy="1362112"/>
          </a:xfrm>
          <a:prstGeom prst="rect">
            <a:avLst/>
          </a:prstGeom>
        </p:spPr>
      </p:pic>
    </p:spTree>
    <p:extLst>
      <p:ext uri="{BB962C8B-B14F-4D97-AF65-F5344CB8AC3E}">
        <p14:creationId xmlns:p14="http://schemas.microsoft.com/office/powerpoint/2010/main" val="2613166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themeOverrid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23</Slides>
  <Notes>0</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Educational subjects 16x9</vt:lpstr>
      <vt:lpstr>EN 410 Energy Management</vt:lpstr>
      <vt:lpstr>Problem 2 (Indirect method) – Furnace Oil Burner</vt:lpstr>
      <vt:lpstr>Flue Gas Heat Loss</vt:lpstr>
      <vt:lpstr>Mass flow rate of air</vt:lpstr>
      <vt:lpstr>Heat Loss due to the formation of water </vt:lpstr>
      <vt:lpstr>Heat Loss due to Moisture in Fuel</vt:lpstr>
      <vt:lpstr>Heat Loss due to Moisture in Air</vt:lpstr>
      <vt:lpstr>Surface heat loss</vt:lpstr>
      <vt:lpstr>Heat Loss due to Incomplete Combustion</vt:lpstr>
      <vt:lpstr>Heat Loss due to unburnt fuel</vt:lpstr>
      <vt:lpstr>Boiler efficiency   </vt:lpstr>
      <vt:lpstr>Energy Conservation - Air preheater and economizer</vt:lpstr>
      <vt:lpstr>Minimum Exhaust Temperature</vt:lpstr>
      <vt:lpstr>Energy Conservation - optımizing air-fuel ratio</vt:lpstr>
      <vt:lpstr>Using multiple boilers</vt:lpstr>
      <vt:lpstr>Other Opportunities</vt:lpstr>
      <vt:lpstr>Steam Distribution Network</vt:lpstr>
      <vt:lpstr>Steam traps</vt:lpstr>
      <vt:lpstr>Steam traps</vt:lpstr>
      <vt:lpstr>Inverted bucket trap</vt:lpstr>
      <vt:lpstr>Float trap</vt:lpstr>
      <vt:lpstr>Thermostatic trap</vt:lpstr>
      <vt:lpstr>Thermodynamic trap</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pavit</dc:creator>
  <cp:revision>3</cp:revision>
  <dcterms:created xsi:type="dcterms:W3CDTF">2023-01-22T10:32:15Z</dcterms:created>
  <dcterms:modified xsi:type="dcterms:W3CDTF">2025-04-27T06:22:32Z</dcterms:modified>
</cp:coreProperties>
</file>

<file path=docProps/thumbnail.jpeg>
</file>